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1190" r:id="rId2"/>
    <p:sldId id="1191" r:id="rId3"/>
    <p:sldId id="1195" r:id="rId4"/>
    <p:sldId id="1196" r:id="rId5"/>
    <p:sldId id="1192" r:id="rId6"/>
    <p:sldId id="1193" r:id="rId7"/>
    <p:sldId id="1199" r:id="rId8"/>
    <p:sldId id="1197" r:id="rId9"/>
    <p:sldId id="1180" r:id="rId10"/>
    <p:sldId id="1185" r:id="rId11"/>
    <p:sldId id="257" r:id="rId12"/>
    <p:sldId id="260" r:id="rId13"/>
    <p:sldId id="1198" r:id="rId14"/>
    <p:sldId id="1186" r:id="rId15"/>
    <p:sldId id="281" r:id="rId16"/>
    <p:sldId id="261" r:id="rId17"/>
    <p:sldId id="262" r:id="rId18"/>
    <p:sldId id="277" r:id="rId19"/>
    <p:sldId id="280" r:id="rId20"/>
    <p:sldId id="279" r:id="rId21"/>
    <p:sldId id="276" r:id="rId22"/>
    <p:sldId id="283" r:id="rId23"/>
    <p:sldId id="1188" r:id="rId24"/>
    <p:sldId id="120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73"/>
    <p:restoredTop sz="75782"/>
  </p:normalViewPr>
  <p:slideViewPr>
    <p:cSldViewPr snapToGrid="0" snapToObjects="1">
      <p:cViewPr varScale="1">
        <p:scale>
          <a:sx n="95" d="100"/>
          <a:sy n="95" d="100"/>
        </p:scale>
        <p:origin x="3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9297C4-208B-034B-967E-E3B10018F534}" type="datetimeFigureOut">
              <a:rPr lang="en-US" smtClean="0"/>
              <a:t>3/29/24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59B412-A59B-3449-8806-A97918EB4FF0}" type="slidenum">
              <a:rPr lang="en-US" smtClean="0"/>
              <a:t>‹#›</a:t>
            </a:fld>
            <a:endParaRPr lang="en-US"/>
          </a:p>
        </p:txBody>
      </p:sp>
    </p:spTree>
    <p:extLst>
      <p:ext uri="{BB962C8B-B14F-4D97-AF65-F5344CB8AC3E}">
        <p14:creationId xmlns:p14="http://schemas.microsoft.com/office/powerpoint/2010/main" val="1217454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59B412-A59B-3449-8806-A97918EB4FF0}" type="slidenum">
              <a:rPr lang="en-US" smtClean="0"/>
              <a:t>5</a:t>
            </a:fld>
            <a:endParaRPr lang="en-US"/>
          </a:p>
        </p:txBody>
      </p:sp>
    </p:spTree>
    <p:extLst>
      <p:ext uri="{BB962C8B-B14F-4D97-AF65-F5344CB8AC3E}">
        <p14:creationId xmlns:p14="http://schemas.microsoft.com/office/powerpoint/2010/main" val="290951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59B412-A59B-3449-8806-A97918EB4FF0}" type="slidenum">
              <a:rPr lang="en-US" smtClean="0"/>
              <a:t>22</a:t>
            </a:fld>
            <a:endParaRPr lang="en-US"/>
          </a:p>
        </p:txBody>
      </p:sp>
    </p:spTree>
    <p:extLst>
      <p:ext uri="{BB962C8B-B14F-4D97-AF65-F5344CB8AC3E}">
        <p14:creationId xmlns:p14="http://schemas.microsoft.com/office/powerpoint/2010/main" val="3075161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59B412-A59B-3449-8806-A97918EB4FF0}" type="slidenum">
              <a:rPr lang="en-US" smtClean="0"/>
              <a:t>23</a:t>
            </a:fld>
            <a:endParaRPr lang="en-US"/>
          </a:p>
        </p:txBody>
      </p:sp>
    </p:spTree>
    <p:extLst>
      <p:ext uri="{BB962C8B-B14F-4D97-AF65-F5344CB8AC3E}">
        <p14:creationId xmlns:p14="http://schemas.microsoft.com/office/powerpoint/2010/main" val="1400413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Flow chart shows the metabolisms from DRAM’s Distillate. Distillate provides five major categories of metabolism: energy, transporters, miscellaneous (MISC), carbon utilization and organic nitrogen. Each major category contains subcategories, with outlines denoting location of information within Distillate and Product. (C) Heatmap shows presence (colored) and absence (white) of databases used in comparable annotators to DRAM. Annotators are colored consistently in A–E, with </a:t>
            </a:r>
            <a:r>
              <a:rPr lang="en-US" dirty="0" err="1"/>
              <a:t>Prokka</a:t>
            </a:r>
            <a:r>
              <a:rPr lang="en-US" dirty="0"/>
              <a:t> (30) in black, DFAST (31) in light gray, </a:t>
            </a:r>
            <a:r>
              <a:rPr lang="en-US" dirty="0" err="1"/>
              <a:t>MetaErg</a:t>
            </a:r>
            <a:r>
              <a:rPr lang="en-US" dirty="0"/>
              <a:t> (32) in dark gray and DRAM in red. </a:t>
            </a:r>
            <a:r>
              <a:rPr lang="en-US" dirty="0" err="1"/>
              <a:t>Barcharts</a:t>
            </a:r>
            <a:r>
              <a:rPr lang="en-US" dirty="0"/>
              <a:t> in (D–F) show database size (D), as well as number of annotated (E), hypotheticals (F), and unannotated (G) genes assigned by each annotator when analyzing in silico soil community. See methods for definitions of annotated, hypothetical, and unannotated genes, relative to each annotator.</a:t>
            </a:r>
          </a:p>
        </p:txBody>
      </p:sp>
      <p:sp>
        <p:nvSpPr>
          <p:cNvPr id="4" name="Slide Number Placeholder 3"/>
          <p:cNvSpPr>
            <a:spLocks noGrp="1"/>
          </p:cNvSpPr>
          <p:nvPr>
            <p:ph type="sldNum" sz="quarter" idx="5"/>
          </p:nvPr>
        </p:nvSpPr>
        <p:spPr/>
        <p:txBody>
          <a:bodyPr/>
          <a:lstStyle/>
          <a:p>
            <a:fld id="{D359B412-A59B-3449-8806-A97918EB4FF0}" type="slidenum">
              <a:rPr lang="en-US" smtClean="0"/>
              <a:t>7</a:t>
            </a:fld>
            <a:endParaRPr lang="en-US"/>
          </a:p>
        </p:txBody>
      </p:sp>
    </p:spTree>
    <p:extLst>
      <p:ext uri="{BB962C8B-B14F-4D97-AF65-F5344CB8AC3E}">
        <p14:creationId xmlns:p14="http://schemas.microsoft.com/office/powerpoint/2010/main" val="1520771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59B412-A59B-3449-8806-A97918EB4FF0}" type="slidenum">
              <a:rPr lang="en-US" smtClean="0"/>
              <a:t>11</a:t>
            </a:fld>
            <a:endParaRPr lang="en-US"/>
          </a:p>
        </p:txBody>
      </p:sp>
    </p:spTree>
    <p:extLst>
      <p:ext uri="{BB962C8B-B14F-4D97-AF65-F5344CB8AC3E}">
        <p14:creationId xmlns:p14="http://schemas.microsoft.com/office/powerpoint/2010/main" val="119399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 what is happening with 388-A17?  </a:t>
            </a:r>
          </a:p>
        </p:txBody>
      </p:sp>
      <p:sp>
        <p:nvSpPr>
          <p:cNvPr id="4" name="Slide Number Placeholder 3"/>
          <p:cNvSpPr>
            <a:spLocks noGrp="1"/>
          </p:cNvSpPr>
          <p:nvPr>
            <p:ph type="sldNum" sz="quarter" idx="5"/>
          </p:nvPr>
        </p:nvSpPr>
        <p:spPr/>
        <p:txBody>
          <a:bodyPr/>
          <a:lstStyle/>
          <a:p>
            <a:fld id="{D359B412-A59B-3449-8806-A97918EB4FF0}" type="slidenum">
              <a:rPr lang="en-US" smtClean="0"/>
              <a:t>12</a:t>
            </a:fld>
            <a:endParaRPr lang="en-US"/>
          </a:p>
        </p:txBody>
      </p:sp>
    </p:spTree>
    <p:extLst>
      <p:ext uri="{BB962C8B-B14F-4D97-AF65-F5344CB8AC3E}">
        <p14:creationId xmlns:p14="http://schemas.microsoft.com/office/powerpoint/2010/main" val="1495315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Databases carry chimeric proteins, proteins may have been misannotated previously in function or taxonomy, you are hitting something that has a wrong entry</a:t>
            </a:r>
          </a:p>
          <a:p>
            <a:r>
              <a:rPr lang="en-US" dirty="0"/>
              <a:t>Lots of databases are </a:t>
            </a:r>
            <a:r>
              <a:rPr lang="en-US" dirty="0" err="1"/>
              <a:t>publically</a:t>
            </a:r>
            <a:r>
              <a:rPr lang="en-US" dirty="0"/>
              <a:t> available, but they are not curated!!</a:t>
            </a:r>
          </a:p>
        </p:txBody>
      </p:sp>
      <p:sp>
        <p:nvSpPr>
          <p:cNvPr id="4" name="Slide Number Placeholder 3"/>
          <p:cNvSpPr>
            <a:spLocks noGrp="1"/>
          </p:cNvSpPr>
          <p:nvPr>
            <p:ph type="sldNum" sz="quarter" idx="5"/>
          </p:nvPr>
        </p:nvSpPr>
        <p:spPr/>
        <p:txBody>
          <a:bodyPr/>
          <a:lstStyle/>
          <a:p>
            <a:fld id="{D359B412-A59B-3449-8806-A97918EB4FF0}" type="slidenum">
              <a:rPr lang="en-US" smtClean="0"/>
              <a:t>14</a:t>
            </a:fld>
            <a:endParaRPr lang="en-US"/>
          </a:p>
        </p:txBody>
      </p:sp>
    </p:spTree>
    <p:extLst>
      <p:ext uri="{BB962C8B-B14F-4D97-AF65-F5344CB8AC3E}">
        <p14:creationId xmlns:p14="http://schemas.microsoft.com/office/powerpoint/2010/main" val="1978474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MISANNOTATIONS:</a:t>
            </a:r>
          </a:p>
          <a:p>
            <a:r>
              <a:rPr lang="en-US" dirty="0"/>
              <a:t>Gene involved in nitrogen assimilation – flagged as dissimilatory nitrate to ammonium</a:t>
            </a:r>
          </a:p>
          <a:p>
            <a:r>
              <a:rPr lang="en-US" dirty="0"/>
              <a:t>Carbon fixation – TCA cycle, ATP citrate lyase involved in carbon fixation (appear to be TCA cycle, unless you blast with another ATP citrate lyase) </a:t>
            </a:r>
          </a:p>
          <a:p>
            <a:endParaRPr lang="en-US" dirty="0"/>
          </a:p>
          <a:p>
            <a:r>
              <a:rPr lang="en-US" dirty="0"/>
              <a:t>Bring up other data sets – the ocean is relatively well studied!  </a:t>
            </a:r>
          </a:p>
          <a:p>
            <a:r>
              <a:rPr lang="en-US" dirty="0"/>
              <a:t>Tendency for </a:t>
            </a:r>
            <a:r>
              <a:rPr lang="en-US" dirty="0" err="1"/>
              <a:t>misannotations</a:t>
            </a:r>
            <a:r>
              <a:rPr lang="en-US" dirty="0"/>
              <a:t> is even higher</a:t>
            </a:r>
          </a:p>
          <a:p>
            <a:endParaRPr lang="en-US" dirty="0"/>
          </a:p>
          <a:p>
            <a:r>
              <a:rPr lang="en-US" dirty="0"/>
              <a:t>Arsenic reduction </a:t>
            </a:r>
            <a:r>
              <a:rPr lang="en-US" dirty="0" err="1"/>
              <a:t>misannotation</a:t>
            </a:r>
            <a:r>
              <a:rPr lang="en-US" dirty="0"/>
              <a:t>? – one of the genes that is a regulation factor (in multiple pathways)</a:t>
            </a:r>
          </a:p>
        </p:txBody>
      </p:sp>
      <p:sp>
        <p:nvSpPr>
          <p:cNvPr id="4" name="Slide Number Placeholder 3"/>
          <p:cNvSpPr>
            <a:spLocks noGrp="1"/>
          </p:cNvSpPr>
          <p:nvPr>
            <p:ph type="sldNum" sz="quarter" idx="5"/>
          </p:nvPr>
        </p:nvSpPr>
        <p:spPr/>
        <p:txBody>
          <a:bodyPr/>
          <a:lstStyle/>
          <a:p>
            <a:fld id="{D359B412-A59B-3449-8806-A97918EB4FF0}" type="slidenum">
              <a:rPr lang="en-US" smtClean="0"/>
              <a:t>16</a:t>
            </a:fld>
            <a:endParaRPr lang="en-US"/>
          </a:p>
        </p:txBody>
      </p:sp>
    </p:spTree>
    <p:extLst>
      <p:ext uri="{BB962C8B-B14F-4D97-AF65-F5344CB8AC3E}">
        <p14:creationId xmlns:p14="http://schemas.microsoft.com/office/powerpoint/2010/main" val="3766403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goes back to hidden </a:t>
            </a:r>
            <a:r>
              <a:rPr lang="en-US" dirty="0" err="1"/>
              <a:t>markov</a:t>
            </a:r>
            <a:r>
              <a:rPr lang="en-US" dirty="0"/>
              <a:t> models with inferring function from position sensitive models</a:t>
            </a:r>
          </a:p>
          <a:p>
            <a:r>
              <a:rPr lang="en-US" dirty="0"/>
              <a:t>Domains which blast may not be able to handle, due to large sequence differences.  However, the modeled protein may exhibit the same functionality, only detectable through these models</a:t>
            </a:r>
          </a:p>
        </p:txBody>
      </p:sp>
      <p:sp>
        <p:nvSpPr>
          <p:cNvPr id="4" name="Slide Number Placeholder 3"/>
          <p:cNvSpPr>
            <a:spLocks noGrp="1"/>
          </p:cNvSpPr>
          <p:nvPr>
            <p:ph type="sldNum" sz="quarter" idx="5"/>
          </p:nvPr>
        </p:nvSpPr>
        <p:spPr/>
        <p:txBody>
          <a:bodyPr/>
          <a:lstStyle/>
          <a:p>
            <a:fld id="{D359B412-A59B-3449-8806-A97918EB4FF0}" type="slidenum">
              <a:rPr lang="en-US" smtClean="0"/>
              <a:t>18</a:t>
            </a:fld>
            <a:endParaRPr lang="en-US"/>
          </a:p>
        </p:txBody>
      </p:sp>
    </p:spTree>
    <p:extLst>
      <p:ext uri="{BB962C8B-B14F-4D97-AF65-F5344CB8AC3E}">
        <p14:creationId xmlns:p14="http://schemas.microsoft.com/office/powerpoint/2010/main" val="1622588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MISANNOTATIONS:</a:t>
            </a:r>
          </a:p>
          <a:p>
            <a:r>
              <a:rPr lang="en-US" dirty="0"/>
              <a:t>Gene involved in nitrogen assimilation – flagged as dissimilatory nitrate to ammonium</a:t>
            </a:r>
          </a:p>
          <a:p>
            <a:r>
              <a:rPr lang="en-US" dirty="0"/>
              <a:t>Carbon fixation – TCA cycle, ATP citrate lyase involved in carbon fixation (appear to be TCA cycle, unless you blast with another ATP citrate lyase) </a:t>
            </a:r>
          </a:p>
          <a:p>
            <a:endParaRPr lang="en-US" dirty="0"/>
          </a:p>
          <a:p>
            <a:r>
              <a:rPr lang="en-US" dirty="0"/>
              <a:t>Bring up other data sets – the ocean is relatively well studied!  </a:t>
            </a:r>
          </a:p>
          <a:p>
            <a:r>
              <a:rPr lang="en-US" dirty="0"/>
              <a:t>Tendency for </a:t>
            </a:r>
            <a:r>
              <a:rPr lang="en-US" dirty="0" err="1"/>
              <a:t>misannotations</a:t>
            </a:r>
            <a:r>
              <a:rPr lang="en-US" dirty="0"/>
              <a:t> is even higher</a:t>
            </a:r>
          </a:p>
          <a:p>
            <a:endParaRPr lang="en-US" dirty="0"/>
          </a:p>
          <a:p>
            <a:r>
              <a:rPr lang="en-US" dirty="0"/>
              <a:t>Arsenic reduction </a:t>
            </a:r>
            <a:r>
              <a:rPr lang="en-US" dirty="0" err="1"/>
              <a:t>misannotation</a:t>
            </a:r>
            <a:r>
              <a:rPr lang="en-US" dirty="0"/>
              <a:t>? – one of the genes that is a regulation factor (in multiple pathways)</a:t>
            </a:r>
          </a:p>
          <a:p>
            <a:endParaRPr lang="en-US" dirty="0"/>
          </a:p>
        </p:txBody>
      </p:sp>
      <p:sp>
        <p:nvSpPr>
          <p:cNvPr id="4" name="Slide Number Placeholder 3"/>
          <p:cNvSpPr>
            <a:spLocks noGrp="1"/>
          </p:cNvSpPr>
          <p:nvPr>
            <p:ph type="sldNum" sz="quarter" idx="5"/>
          </p:nvPr>
        </p:nvSpPr>
        <p:spPr/>
        <p:txBody>
          <a:bodyPr/>
          <a:lstStyle/>
          <a:p>
            <a:fld id="{D359B412-A59B-3449-8806-A97918EB4FF0}" type="slidenum">
              <a:rPr lang="en-US" smtClean="0"/>
              <a:t>19</a:t>
            </a:fld>
            <a:endParaRPr lang="en-US"/>
          </a:p>
        </p:txBody>
      </p:sp>
    </p:spTree>
    <p:extLst>
      <p:ext uri="{BB962C8B-B14F-4D97-AF65-F5344CB8AC3E}">
        <p14:creationId xmlns:p14="http://schemas.microsoft.com/office/powerpoint/2010/main" val="277951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saw earlier, a lot of annotations of pathways are manually curated, and put together to tell a story about a microbes whole metabolism</a:t>
            </a:r>
          </a:p>
          <a:p>
            <a:endParaRPr lang="en-US" dirty="0"/>
          </a:p>
          <a:p>
            <a:r>
              <a:rPr lang="en-US" dirty="0"/>
              <a:t>Each piece is checked, verified, and even then you may need to look closely at genes that are tagged “unknown function”</a:t>
            </a:r>
          </a:p>
          <a:p>
            <a:endParaRPr lang="en-US" dirty="0"/>
          </a:p>
          <a:p>
            <a:endParaRPr lang="en-US" dirty="0"/>
          </a:p>
        </p:txBody>
      </p:sp>
      <p:sp>
        <p:nvSpPr>
          <p:cNvPr id="4" name="Slide Number Placeholder 3"/>
          <p:cNvSpPr>
            <a:spLocks noGrp="1"/>
          </p:cNvSpPr>
          <p:nvPr>
            <p:ph type="sldNum" sz="quarter" idx="5"/>
          </p:nvPr>
        </p:nvSpPr>
        <p:spPr/>
        <p:txBody>
          <a:bodyPr/>
          <a:lstStyle/>
          <a:p>
            <a:fld id="{D359B412-A59B-3449-8806-A97918EB4FF0}" type="slidenum">
              <a:rPr lang="en-US" smtClean="0"/>
              <a:t>21</a:t>
            </a:fld>
            <a:endParaRPr lang="en-US"/>
          </a:p>
        </p:txBody>
      </p:sp>
    </p:spTree>
    <p:extLst>
      <p:ext uri="{BB962C8B-B14F-4D97-AF65-F5344CB8AC3E}">
        <p14:creationId xmlns:p14="http://schemas.microsoft.com/office/powerpoint/2010/main" val="909578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33A5C-806B-7A43-9D35-03752DDD45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6A3366-15ED-124C-8172-B55D379FE5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7A80B8-B3DC-8443-8F36-375748C37AA4}"/>
              </a:ext>
            </a:extLst>
          </p:cNvPr>
          <p:cNvSpPr>
            <a:spLocks noGrp="1"/>
          </p:cNvSpPr>
          <p:nvPr>
            <p:ph type="dt" sz="half" idx="10"/>
          </p:nvPr>
        </p:nvSpPr>
        <p:spPr/>
        <p:txBody>
          <a:bodyPr/>
          <a:lstStyle/>
          <a:p>
            <a:fld id="{C43C7B49-1B22-1149-A058-1AEBDD60844C}" type="datetimeFigureOut">
              <a:rPr lang="en-US" smtClean="0"/>
              <a:t>3/29/24</a:t>
            </a:fld>
            <a:endParaRPr lang="en-US"/>
          </a:p>
        </p:txBody>
      </p:sp>
      <p:sp>
        <p:nvSpPr>
          <p:cNvPr id="5" name="Footer Placeholder 4">
            <a:extLst>
              <a:ext uri="{FF2B5EF4-FFF2-40B4-BE49-F238E27FC236}">
                <a16:creationId xmlns:a16="http://schemas.microsoft.com/office/drawing/2014/main" id="{9E17A929-B8DA-114F-BBB5-0D2C96E0D8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07C826-4925-1D42-8334-959F6697E11D}"/>
              </a:ext>
            </a:extLst>
          </p:cNvPr>
          <p:cNvSpPr>
            <a:spLocks noGrp="1"/>
          </p:cNvSpPr>
          <p:nvPr>
            <p:ph type="sldNum" sz="quarter" idx="12"/>
          </p:nvPr>
        </p:nvSpPr>
        <p:spPr/>
        <p:txBody>
          <a:bodyPr/>
          <a:lstStyle/>
          <a:p>
            <a:fld id="{85A11F0C-2EBB-2143-A497-1D88F74B44A3}" type="slidenum">
              <a:rPr lang="en-US" smtClean="0"/>
              <a:t>‹#›</a:t>
            </a:fld>
            <a:endParaRPr lang="en-US"/>
          </a:p>
        </p:txBody>
      </p:sp>
    </p:spTree>
    <p:extLst>
      <p:ext uri="{BB962C8B-B14F-4D97-AF65-F5344CB8AC3E}">
        <p14:creationId xmlns:p14="http://schemas.microsoft.com/office/powerpoint/2010/main" val="2790690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F8312-DB16-A74E-A24E-36A7021C82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3E361A-57B1-264F-886A-A3A84D501F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5C3B16-21B1-6146-B889-81DEA84BF523}"/>
              </a:ext>
            </a:extLst>
          </p:cNvPr>
          <p:cNvSpPr>
            <a:spLocks noGrp="1"/>
          </p:cNvSpPr>
          <p:nvPr>
            <p:ph type="dt" sz="half" idx="10"/>
          </p:nvPr>
        </p:nvSpPr>
        <p:spPr/>
        <p:txBody>
          <a:bodyPr/>
          <a:lstStyle/>
          <a:p>
            <a:fld id="{C43C7B49-1B22-1149-A058-1AEBDD60844C}" type="datetimeFigureOut">
              <a:rPr lang="en-US" smtClean="0"/>
              <a:t>3/29/24</a:t>
            </a:fld>
            <a:endParaRPr lang="en-US"/>
          </a:p>
        </p:txBody>
      </p:sp>
      <p:sp>
        <p:nvSpPr>
          <p:cNvPr id="5" name="Footer Placeholder 4">
            <a:extLst>
              <a:ext uri="{FF2B5EF4-FFF2-40B4-BE49-F238E27FC236}">
                <a16:creationId xmlns:a16="http://schemas.microsoft.com/office/drawing/2014/main" id="{D75EC944-C616-774C-8A64-76A76B63E5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0218E-2D99-944F-B91B-5E91E8192134}"/>
              </a:ext>
            </a:extLst>
          </p:cNvPr>
          <p:cNvSpPr>
            <a:spLocks noGrp="1"/>
          </p:cNvSpPr>
          <p:nvPr>
            <p:ph type="sldNum" sz="quarter" idx="12"/>
          </p:nvPr>
        </p:nvSpPr>
        <p:spPr/>
        <p:txBody>
          <a:bodyPr/>
          <a:lstStyle/>
          <a:p>
            <a:fld id="{85A11F0C-2EBB-2143-A497-1D88F74B44A3}" type="slidenum">
              <a:rPr lang="en-US" smtClean="0"/>
              <a:t>‹#›</a:t>
            </a:fld>
            <a:endParaRPr lang="en-US"/>
          </a:p>
        </p:txBody>
      </p:sp>
    </p:spTree>
    <p:extLst>
      <p:ext uri="{BB962C8B-B14F-4D97-AF65-F5344CB8AC3E}">
        <p14:creationId xmlns:p14="http://schemas.microsoft.com/office/powerpoint/2010/main" val="2790149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B93C55-CE7F-C44F-8ECF-BED7353287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65370F-557C-804E-A754-66B91D2A0C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5BF002-F7D3-EE43-B40B-8FB947C059B2}"/>
              </a:ext>
            </a:extLst>
          </p:cNvPr>
          <p:cNvSpPr>
            <a:spLocks noGrp="1"/>
          </p:cNvSpPr>
          <p:nvPr>
            <p:ph type="dt" sz="half" idx="10"/>
          </p:nvPr>
        </p:nvSpPr>
        <p:spPr/>
        <p:txBody>
          <a:bodyPr/>
          <a:lstStyle/>
          <a:p>
            <a:fld id="{C43C7B49-1B22-1149-A058-1AEBDD60844C}" type="datetimeFigureOut">
              <a:rPr lang="en-US" smtClean="0"/>
              <a:t>3/29/24</a:t>
            </a:fld>
            <a:endParaRPr lang="en-US"/>
          </a:p>
        </p:txBody>
      </p:sp>
      <p:sp>
        <p:nvSpPr>
          <p:cNvPr id="5" name="Footer Placeholder 4">
            <a:extLst>
              <a:ext uri="{FF2B5EF4-FFF2-40B4-BE49-F238E27FC236}">
                <a16:creationId xmlns:a16="http://schemas.microsoft.com/office/drawing/2014/main" id="{699116EA-312A-DE4F-B602-A74BB5612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61F2FB-D353-5347-9093-3A1C21CB2C56}"/>
              </a:ext>
            </a:extLst>
          </p:cNvPr>
          <p:cNvSpPr>
            <a:spLocks noGrp="1"/>
          </p:cNvSpPr>
          <p:nvPr>
            <p:ph type="sldNum" sz="quarter" idx="12"/>
          </p:nvPr>
        </p:nvSpPr>
        <p:spPr/>
        <p:txBody>
          <a:bodyPr/>
          <a:lstStyle/>
          <a:p>
            <a:fld id="{85A11F0C-2EBB-2143-A497-1D88F74B44A3}" type="slidenum">
              <a:rPr lang="en-US" smtClean="0"/>
              <a:t>‹#›</a:t>
            </a:fld>
            <a:endParaRPr lang="en-US"/>
          </a:p>
        </p:txBody>
      </p:sp>
    </p:spTree>
    <p:extLst>
      <p:ext uri="{BB962C8B-B14F-4D97-AF65-F5344CB8AC3E}">
        <p14:creationId xmlns:p14="http://schemas.microsoft.com/office/powerpoint/2010/main" val="2556728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A picture containing animal, fish&#10;&#10;Description automatically generated">
            <a:extLst>
              <a:ext uri="{FF2B5EF4-FFF2-40B4-BE49-F238E27FC236}">
                <a16:creationId xmlns:a16="http://schemas.microsoft.com/office/drawing/2014/main" id="{E8643FD5-A889-AC44-879F-B82ADBE55F7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6A82943D-1B54-FD42-871D-BFFC6D17BD95}"/>
              </a:ext>
            </a:extLst>
          </p:cNvPr>
          <p:cNvPicPr>
            <a:picLocks noChangeAspect="1"/>
          </p:cNvPicPr>
          <p:nvPr userDrawn="1"/>
        </p:nvPicPr>
        <p:blipFill>
          <a:blip r:embed="rId3"/>
          <a:stretch>
            <a:fillRect/>
          </a:stretch>
        </p:blipFill>
        <p:spPr>
          <a:xfrm>
            <a:off x="611292" y="527683"/>
            <a:ext cx="5373993" cy="746388"/>
          </a:xfrm>
          <a:prstGeom prst="rect">
            <a:avLst/>
          </a:prstGeom>
        </p:spPr>
      </p:pic>
    </p:spTree>
    <p:extLst>
      <p:ext uri="{BB962C8B-B14F-4D97-AF65-F5344CB8AC3E}">
        <p14:creationId xmlns:p14="http://schemas.microsoft.com/office/powerpoint/2010/main" val="2400771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ckground: Mix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0DEC2AB-6940-074B-92D0-BEDC0D442A4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Background: Mix 1</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4875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801A-4E96-1B42-9DA4-973693B8FE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ABB168-F4CE-CD4D-A5A1-AEB523F196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D4500A-5B63-7E49-8BE6-0E6B59C7199F}"/>
              </a:ext>
            </a:extLst>
          </p:cNvPr>
          <p:cNvSpPr>
            <a:spLocks noGrp="1"/>
          </p:cNvSpPr>
          <p:nvPr>
            <p:ph type="dt" sz="half" idx="10"/>
          </p:nvPr>
        </p:nvSpPr>
        <p:spPr/>
        <p:txBody>
          <a:bodyPr/>
          <a:lstStyle/>
          <a:p>
            <a:fld id="{C43C7B49-1B22-1149-A058-1AEBDD60844C}" type="datetimeFigureOut">
              <a:rPr lang="en-US" smtClean="0"/>
              <a:t>3/29/24</a:t>
            </a:fld>
            <a:endParaRPr lang="en-US"/>
          </a:p>
        </p:txBody>
      </p:sp>
      <p:sp>
        <p:nvSpPr>
          <p:cNvPr id="5" name="Footer Placeholder 4">
            <a:extLst>
              <a:ext uri="{FF2B5EF4-FFF2-40B4-BE49-F238E27FC236}">
                <a16:creationId xmlns:a16="http://schemas.microsoft.com/office/drawing/2014/main" id="{2DF1D6DB-82A1-5A4D-A102-12078A4ACD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A1A3D6-6413-004F-AC93-C7EF6A4BC51E}"/>
              </a:ext>
            </a:extLst>
          </p:cNvPr>
          <p:cNvSpPr>
            <a:spLocks noGrp="1"/>
          </p:cNvSpPr>
          <p:nvPr>
            <p:ph type="sldNum" sz="quarter" idx="12"/>
          </p:nvPr>
        </p:nvSpPr>
        <p:spPr/>
        <p:txBody>
          <a:bodyPr/>
          <a:lstStyle/>
          <a:p>
            <a:fld id="{85A11F0C-2EBB-2143-A497-1D88F74B44A3}" type="slidenum">
              <a:rPr lang="en-US" smtClean="0"/>
              <a:t>‹#›</a:t>
            </a:fld>
            <a:endParaRPr lang="en-US"/>
          </a:p>
        </p:txBody>
      </p:sp>
    </p:spTree>
    <p:extLst>
      <p:ext uri="{BB962C8B-B14F-4D97-AF65-F5344CB8AC3E}">
        <p14:creationId xmlns:p14="http://schemas.microsoft.com/office/powerpoint/2010/main" val="1784907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3291B-9572-BD4B-A990-008E31B506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0538C4-CC09-634E-9CCD-5EEC73C363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017F98-782E-9B41-BFB7-E4900C94F456}"/>
              </a:ext>
            </a:extLst>
          </p:cNvPr>
          <p:cNvSpPr>
            <a:spLocks noGrp="1"/>
          </p:cNvSpPr>
          <p:nvPr>
            <p:ph type="dt" sz="half" idx="10"/>
          </p:nvPr>
        </p:nvSpPr>
        <p:spPr/>
        <p:txBody>
          <a:bodyPr/>
          <a:lstStyle/>
          <a:p>
            <a:fld id="{C43C7B49-1B22-1149-A058-1AEBDD60844C}" type="datetimeFigureOut">
              <a:rPr lang="en-US" smtClean="0"/>
              <a:t>3/29/24</a:t>
            </a:fld>
            <a:endParaRPr lang="en-US"/>
          </a:p>
        </p:txBody>
      </p:sp>
      <p:sp>
        <p:nvSpPr>
          <p:cNvPr id="5" name="Footer Placeholder 4">
            <a:extLst>
              <a:ext uri="{FF2B5EF4-FFF2-40B4-BE49-F238E27FC236}">
                <a16:creationId xmlns:a16="http://schemas.microsoft.com/office/drawing/2014/main" id="{77C7EF5B-1398-0147-BD8F-4D4B818F11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D752DA-0AA8-6442-9D11-F743C4D77720}"/>
              </a:ext>
            </a:extLst>
          </p:cNvPr>
          <p:cNvSpPr>
            <a:spLocks noGrp="1"/>
          </p:cNvSpPr>
          <p:nvPr>
            <p:ph type="sldNum" sz="quarter" idx="12"/>
          </p:nvPr>
        </p:nvSpPr>
        <p:spPr/>
        <p:txBody>
          <a:bodyPr/>
          <a:lstStyle/>
          <a:p>
            <a:fld id="{85A11F0C-2EBB-2143-A497-1D88F74B44A3}" type="slidenum">
              <a:rPr lang="en-US" smtClean="0"/>
              <a:t>‹#›</a:t>
            </a:fld>
            <a:endParaRPr lang="en-US"/>
          </a:p>
        </p:txBody>
      </p:sp>
    </p:spTree>
    <p:extLst>
      <p:ext uri="{BB962C8B-B14F-4D97-AF65-F5344CB8AC3E}">
        <p14:creationId xmlns:p14="http://schemas.microsoft.com/office/powerpoint/2010/main" val="284821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34B1-5E37-C947-AEAB-37B813692D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C2BC7B-A8FF-8442-89A7-FC36B09956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3B0D1C-4956-C942-8DA9-528732EE53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3D2E4A-1301-8D4F-8515-46565ED16675}"/>
              </a:ext>
            </a:extLst>
          </p:cNvPr>
          <p:cNvSpPr>
            <a:spLocks noGrp="1"/>
          </p:cNvSpPr>
          <p:nvPr>
            <p:ph type="dt" sz="half" idx="10"/>
          </p:nvPr>
        </p:nvSpPr>
        <p:spPr/>
        <p:txBody>
          <a:bodyPr/>
          <a:lstStyle/>
          <a:p>
            <a:fld id="{C43C7B49-1B22-1149-A058-1AEBDD60844C}" type="datetimeFigureOut">
              <a:rPr lang="en-US" smtClean="0"/>
              <a:t>3/29/24</a:t>
            </a:fld>
            <a:endParaRPr lang="en-US"/>
          </a:p>
        </p:txBody>
      </p:sp>
      <p:sp>
        <p:nvSpPr>
          <p:cNvPr id="6" name="Footer Placeholder 5">
            <a:extLst>
              <a:ext uri="{FF2B5EF4-FFF2-40B4-BE49-F238E27FC236}">
                <a16:creationId xmlns:a16="http://schemas.microsoft.com/office/drawing/2014/main" id="{EE442F57-B80F-9C4B-B097-D9357B4FF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8440C9-D16C-B54E-BFFA-FCBC6071DB22}"/>
              </a:ext>
            </a:extLst>
          </p:cNvPr>
          <p:cNvSpPr>
            <a:spLocks noGrp="1"/>
          </p:cNvSpPr>
          <p:nvPr>
            <p:ph type="sldNum" sz="quarter" idx="12"/>
          </p:nvPr>
        </p:nvSpPr>
        <p:spPr/>
        <p:txBody>
          <a:bodyPr/>
          <a:lstStyle/>
          <a:p>
            <a:fld id="{85A11F0C-2EBB-2143-A497-1D88F74B44A3}" type="slidenum">
              <a:rPr lang="en-US" smtClean="0"/>
              <a:t>‹#›</a:t>
            </a:fld>
            <a:endParaRPr lang="en-US"/>
          </a:p>
        </p:txBody>
      </p:sp>
    </p:spTree>
    <p:extLst>
      <p:ext uri="{BB962C8B-B14F-4D97-AF65-F5344CB8AC3E}">
        <p14:creationId xmlns:p14="http://schemas.microsoft.com/office/powerpoint/2010/main" val="270289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3A6B2-5B65-F049-BCAD-C22825DA6F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26BC09-107D-2346-97DC-DE357D10BD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2EEF5A-869A-2949-AB79-DB5F45D3C4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420C7F-849E-A84D-A9A7-5C129AA7E6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EFC8C9-0109-1F4F-90DA-63086DB403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1E24A7-F4E7-AF43-88F1-3E6629AC7416}"/>
              </a:ext>
            </a:extLst>
          </p:cNvPr>
          <p:cNvSpPr>
            <a:spLocks noGrp="1"/>
          </p:cNvSpPr>
          <p:nvPr>
            <p:ph type="dt" sz="half" idx="10"/>
          </p:nvPr>
        </p:nvSpPr>
        <p:spPr/>
        <p:txBody>
          <a:bodyPr/>
          <a:lstStyle/>
          <a:p>
            <a:fld id="{C43C7B49-1B22-1149-A058-1AEBDD60844C}" type="datetimeFigureOut">
              <a:rPr lang="en-US" smtClean="0"/>
              <a:t>3/29/24</a:t>
            </a:fld>
            <a:endParaRPr lang="en-US"/>
          </a:p>
        </p:txBody>
      </p:sp>
      <p:sp>
        <p:nvSpPr>
          <p:cNvPr id="8" name="Footer Placeholder 7">
            <a:extLst>
              <a:ext uri="{FF2B5EF4-FFF2-40B4-BE49-F238E27FC236}">
                <a16:creationId xmlns:a16="http://schemas.microsoft.com/office/drawing/2014/main" id="{35AB3825-2282-C643-8AD6-1BDA2A5B88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E38AAD-D09D-A242-9754-5066EAB1CC6C}"/>
              </a:ext>
            </a:extLst>
          </p:cNvPr>
          <p:cNvSpPr>
            <a:spLocks noGrp="1"/>
          </p:cNvSpPr>
          <p:nvPr>
            <p:ph type="sldNum" sz="quarter" idx="12"/>
          </p:nvPr>
        </p:nvSpPr>
        <p:spPr/>
        <p:txBody>
          <a:bodyPr/>
          <a:lstStyle/>
          <a:p>
            <a:fld id="{85A11F0C-2EBB-2143-A497-1D88F74B44A3}" type="slidenum">
              <a:rPr lang="en-US" smtClean="0"/>
              <a:t>‹#›</a:t>
            </a:fld>
            <a:endParaRPr lang="en-US"/>
          </a:p>
        </p:txBody>
      </p:sp>
    </p:spTree>
    <p:extLst>
      <p:ext uri="{BB962C8B-B14F-4D97-AF65-F5344CB8AC3E}">
        <p14:creationId xmlns:p14="http://schemas.microsoft.com/office/powerpoint/2010/main" val="2978858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79721-625A-B447-BE8A-C40C1D8E6D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67514D-78F3-E041-955B-32CEC2003CB5}"/>
              </a:ext>
            </a:extLst>
          </p:cNvPr>
          <p:cNvSpPr>
            <a:spLocks noGrp="1"/>
          </p:cNvSpPr>
          <p:nvPr>
            <p:ph type="dt" sz="half" idx="10"/>
          </p:nvPr>
        </p:nvSpPr>
        <p:spPr/>
        <p:txBody>
          <a:bodyPr/>
          <a:lstStyle/>
          <a:p>
            <a:fld id="{C43C7B49-1B22-1149-A058-1AEBDD60844C}" type="datetimeFigureOut">
              <a:rPr lang="en-US" smtClean="0"/>
              <a:t>3/29/24</a:t>
            </a:fld>
            <a:endParaRPr lang="en-US"/>
          </a:p>
        </p:txBody>
      </p:sp>
      <p:sp>
        <p:nvSpPr>
          <p:cNvPr id="4" name="Footer Placeholder 3">
            <a:extLst>
              <a:ext uri="{FF2B5EF4-FFF2-40B4-BE49-F238E27FC236}">
                <a16:creationId xmlns:a16="http://schemas.microsoft.com/office/drawing/2014/main" id="{CB283B72-8A57-434D-A863-ABEBA7EEA2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DB8CC3-19BC-BA40-BE81-A76740CD267C}"/>
              </a:ext>
            </a:extLst>
          </p:cNvPr>
          <p:cNvSpPr>
            <a:spLocks noGrp="1"/>
          </p:cNvSpPr>
          <p:nvPr>
            <p:ph type="sldNum" sz="quarter" idx="12"/>
          </p:nvPr>
        </p:nvSpPr>
        <p:spPr/>
        <p:txBody>
          <a:bodyPr/>
          <a:lstStyle/>
          <a:p>
            <a:fld id="{85A11F0C-2EBB-2143-A497-1D88F74B44A3}" type="slidenum">
              <a:rPr lang="en-US" smtClean="0"/>
              <a:t>‹#›</a:t>
            </a:fld>
            <a:endParaRPr lang="en-US"/>
          </a:p>
        </p:txBody>
      </p:sp>
    </p:spTree>
    <p:extLst>
      <p:ext uri="{BB962C8B-B14F-4D97-AF65-F5344CB8AC3E}">
        <p14:creationId xmlns:p14="http://schemas.microsoft.com/office/powerpoint/2010/main" val="1974634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E5F7E5-22B3-6949-B8A7-8C84A648E364}"/>
              </a:ext>
            </a:extLst>
          </p:cNvPr>
          <p:cNvSpPr>
            <a:spLocks noGrp="1"/>
          </p:cNvSpPr>
          <p:nvPr>
            <p:ph type="dt" sz="half" idx="10"/>
          </p:nvPr>
        </p:nvSpPr>
        <p:spPr/>
        <p:txBody>
          <a:bodyPr/>
          <a:lstStyle/>
          <a:p>
            <a:fld id="{C43C7B49-1B22-1149-A058-1AEBDD60844C}" type="datetimeFigureOut">
              <a:rPr lang="en-US" smtClean="0"/>
              <a:t>3/29/24</a:t>
            </a:fld>
            <a:endParaRPr lang="en-US"/>
          </a:p>
        </p:txBody>
      </p:sp>
      <p:sp>
        <p:nvSpPr>
          <p:cNvPr id="3" name="Footer Placeholder 2">
            <a:extLst>
              <a:ext uri="{FF2B5EF4-FFF2-40B4-BE49-F238E27FC236}">
                <a16:creationId xmlns:a16="http://schemas.microsoft.com/office/drawing/2014/main" id="{EEC2D8DB-E6D4-4545-AEEA-FB3AF27A45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B34B8-E1A1-BC4F-9119-CC5C060FC320}"/>
              </a:ext>
            </a:extLst>
          </p:cNvPr>
          <p:cNvSpPr>
            <a:spLocks noGrp="1"/>
          </p:cNvSpPr>
          <p:nvPr>
            <p:ph type="sldNum" sz="quarter" idx="12"/>
          </p:nvPr>
        </p:nvSpPr>
        <p:spPr/>
        <p:txBody>
          <a:bodyPr/>
          <a:lstStyle/>
          <a:p>
            <a:fld id="{85A11F0C-2EBB-2143-A497-1D88F74B44A3}" type="slidenum">
              <a:rPr lang="en-US" smtClean="0"/>
              <a:t>‹#›</a:t>
            </a:fld>
            <a:endParaRPr lang="en-US"/>
          </a:p>
        </p:txBody>
      </p:sp>
    </p:spTree>
    <p:extLst>
      <p:ext uri="{BB962C8B-B14F-4D97-AF65-F5344CB8AC3E}">
        <p14:creationId xmlns:p14="http://schemas.microsoft.com/office/powerpoint/2010/main" val="3682095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F9157-6A9C-C44A-8AD2-637F18670C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F0276E-9076-EE4F-9FC6-E99D074796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DC56DA-9B6D-E545-92C3-0605215601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F25E1A-2A47-BC41-BCDF-F3C3C221ABA8}"/>
              </a:ext>
            </a:extLst>
          </p:cNvPr>
          <p:cNvSpPr>
            <a:spLocks noGrp="1"/>
          </p:cNvSpPr>
          <p:nvPr>
            <p:ph type="dt" sz="half" idx="10"/>
          </p:nvPr>
        </p:nvSpPr>
        <p:spPr/>
        <p:txBody>
          <a:bodyPr/>
          <a:lstStyle/>
          <a:p>
            <a:fld id="{C43C7B49-1B22-1149-A058-1AEBDD60844C}" type="datetimeFigureOut">
              <a:rPr lang="en-US" smtClean="0"/>
              <a:t>3/29/24</a:t>
            </a:fld>
            <a:endParaRPr lang="en-US"/>
          </a:p>
        </p:txBody>
      </p:sp>
      <p:sp>
        <p:nvSpPr>
          <p:cNvPr id="6" name="Footer Placeholder 5">
            <a:extLst>
              <a:ext uri="{FF2B5EF4-FFF2-40B4-BE49-F238E27FC236}">
                <a16:creationId xmlns:a16="http://schemas.microsoft.com/office/drawing/2014/main" id="{97D21353-D83D-0241-B466-171A1CEF4E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9E623A-05C6-804D-A009-2447EB8AB677}"/>
              </a:ext>
            </a:extLst>
          </p:cNvPr>
          <p:cNvSpPr>
            <a:spLocks noGrp="1"/>
          </p:cNvSpPr>
          <p:nvPr>
            <p:ph type="sldNum" sz="quarter" idx="12"/>
          </p:nvPr>
        </p:nvSpPr>
        <p:spPr/>
        <p:txBody>
          <a:bodyPr/>
          <a:lstStyle/>
          <a:p>
            <a:fld id="{85A11F0C-2EBB-2143-A497-1D88F74B44A3}" type="slidenum">
              <a:rPr lang="en-US" smtClean="0"/>
              <a:t>‹#›</a:t>
            </a:fld>
            <a:endParaRPr lang="en-US"/>
          </a:p>
        </p:txBody>
      </p:sp>
    </p:spTree>
    <p:extLst>
      <p:ext uri="{BB962C8B-B14F-4D97-AF65-F5344CB8AC3E}">
        <p14:creationId xmlns:p14="http://schemas.microsoft.com/office/powerpoint/2010/main" val="2516645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5882B-B87E-2940-8C86-F1DB5B2C60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D59FBE-6434-D541-B079-2A228B79DF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CA9509-DC94-4E41-A20E-524F57D674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EC9C00-6ACD-5148-AC08-E5C048AB0085}"/>
              </a:ext>
            </a:extLst>
          </p:cNvPr>
          <p:cNvSpPr>
            <a:spLocks noGrp="1"/>
          </p:cNvSpPr>
          <p:nvPr>
            <p:ph type="dt" sz="half" idx="10"/>
          </p:nvPr>
        </p:nvSpPr>
        <p:spPr/>
        <p:txBody>
          <a:bodyPr/>
          <a:lstStyle/>
          <a:p>
            <a:fld id="{C43C7B49-1B22-1149-A058-1AEBDD60844C}" type="datetimeFigureOut">
              <a:rPr lang="en-US" smtClean="0"/>
              <a:t>3/29/24</a:t>
            </a:fld>
            <a:endParaRPr lang="en-US"/>
          </a:p>
        </p:txBody>
      </p:sp>
      <p:sp>
        <p:nvSpPr>
          <p:cNvPr id="6" name="Footer Placeholder 5">
            <a:extLst>
              <a:ext uri="{FF2B5EF4-FFF2-40B4-BE49-F238E27FC236}">
                <a16:creationId xmlns:a16="http://schemas.microsoft.com/office/drawing/2014/main" id="{6C83250E-D289-904A-8DC8-68B130E858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42EE99-556D-284F-A497-43AE70FB3537}"/>
              </a:ext>
            </a:extLst>
          </p:cNvPr>
          <p:cNvSpPr>
            <a:spLocks noGrp="1"/>
          </p:cNvSpPr>
          <p:nvPr>
            <p:ph type="sldNum" sz="quarter" idx="12"/>
          </p:nvPr>
        </p:nvSpPr>
        <p:spPr/>
        <p:txBody>
          <a:bodyPr/>
          <a:lstStyle/>
          <a:p>
            <a:fld id="{85A11F0C-2EBB-2143-A497-1D88F74B44A3}" type="slidenum">
              <a:rPr lang="en-US" smtClean="0"/>
              <a:t>‹#›</a:t>
            </a:fld>
            <a:endParaRPr lang="en-US"/>
          </a:p>
        </p:txBody>
      </p:sp>
    </p:spTree>
    <p:extLst>
      <p:ext uri="{BB962C8B-B14F-4D97-AF65-F5344CB8AC3E}">
        <p14:creationId xmlns:p14="http://schemas.microsoft.com/office/powerpoint/2010/main" val="3574161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301865-91D5-7147-BB8D-750AF0929E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29C1AE-3E38-F245-895B-90D2024620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9244CF-70D3-3E4F-8D48-E40E850F15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3C7B49-1B22-1149-A058-1AEBDD60844C}" type="datetimeFigureOut">
              <a:rPr lang="en-US" smtClean="0"/>
              <a:t>3/29/24</a:t>
            </a:fld>
            <a:endParaRPr lang="en-US"/>
          </a:p>
        </p:txBody>
      </p:sp>
      <p:sp>
        <p:nvSpPr>
          <p:cNvPr id="5" name="Footer Placeholder 4">
            <a:extLst>
              <a:ext uri="{FF2B5EF4-FFF2-40B4-BE49-F238E27FC236}">
                <a16:creationId xmlns:a16="http://schemas.microsoft.com/office/drawing/2014/main" id="{1CCC90DD-9CA2-564A-885A-BADB11B8E2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AF13DF-7096-384A-BE66-D8208B780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A11F0C-2EBB-2143-A497-1D88F74B44A3}" type="slidenum">
              <a:rPr lang="en-US" smtClean="0"/>
              <a:t>‹#›</a:t>
            </a:fld>
            <a:endParaRPr lang="en-US"/>
          </a:p>
        </p:txBody>
      </p:sp>
    </p:spTree>
    <p:extLst>
      <p:ext uri="{BB962C8B-B14F-4D97-AF65-F5344CB8AC3E}">
        <p14:creationId xmlns:p14="http://schemas.microsoft.com/office/powerpoint/2010/main" val="2622579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genome.jp/kaas-bin/kaas_main?prog=GHOSTX&amp;way=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tiff"/><Relationship Id="rId4" Type="http://schemas.openxmlformats.org/officeDocument/2006/relationships/image" Target="../media/image18.tiff"/></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www-is.biotoul.fr/index.php" TargetMode="External"/><Relationship Id="rId2" Type="http://schemas.openxmlformats.org/officeDocument/2006/relationships/hyperlink" Target="https://bmcbioinformatics.biomedcentral.com/articles/10.1186/1471-2105-10-421" TargetMode="External"/><Relationship Id="rId1" Type="http://schemas.openxmlformats.org/officeDocument/2006/relationships/slideLayout" Target="../slideLayouts/slideLayout13.xml"/><Relationship Id="rId6" Type="http://schemas.openxmlformats.org/officeDocument/2006/relationships/hyperlink" Target="http://hmmer.org/" TargetMode="External"/><Relationship Id="rId5" Type="http://schemas.openxmlformats.org/officeDocument/2006/relationships/hyperlink" Target="https://www.uniprot.org/uniprot/" TargetMode="External"/><Relationship Id="rId4" Type="http://schemas.openxmlformats.org/officeDocument/2006/relationships/hyperlink" Target="https://www.ncbi.nlm.nih.gov/bioproject/313047"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hyperlink" Target="https://bcb.unl.edu/dbCAN2/" TargetMode="External"/><Relationship Id="rId3" Type="http://schemas.openxmlformats.org/officeDocument/2006/relationships/hyperlink" Target="https://www.kegg.jp/" TargetMode="External"/><Relationship Id="rId7" Type="http://schemas.openxmlformats.org/officeDocument/2006/relationships/hyperlink" Target="https://github.com/soedinglab/MMseqs2" TargetMode="External"/><Relationship Id="rId2" Type="http://schemas.openxmlformats.org/officeDocument/2006/relationships/hyperlink" Target="https://github.com/WrightonLabCSU/DRAM" TargetMode="External"/><Relationship Id="rId1" Type="http://schemas.openxmlformats.org/officeDocument/2006/relationships/slideLayout" Target="../slideLayouts/slideLayout13.xml"/><Relationship Id="rId6" Type="http://schemas.openxmlformats.org/officeDocument/2006/relationships/hyperlink" Target="https://www.ebi.ac.uk/merops/" TargetMode="External"/><Relationship Id="rId5" Type="http://schemas.openxmlformats.org/officeDocument/2006/relationships/hyperlink" Target="https://www.uniprot.org/uniref/" TargetMode="External"/><Relationship Id="rId10" Type="http://schemas.openxmlformats.org/officeDocument/2006/relationships/image" Target="../media/image7.png"/><Relationship Id="rId4" Type="http://schemas.openxmlformats.org/officeDocument/2006/relationships/hyperlink" Target="https://pfam.xfam.org/" TargetMode="External"/><Relationship Id="rId9" Type="http://schemas.openxmlformats.org/officeDocument/2006/relationships/hyperlink" Target="https://vogdb.or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25B61FBC-DDEF-7F43-A12A-F16F35CBF2DF}"/>
              </a:ext>
            </a:extLst>
          </p:cNvPr>
          <p:cNvSpPr txBox="1">
            <a:spLocks/>
          </p:cNvSpPr>
          <p:nvPr/>
        </p:nvSpPr>
        <p:spPr>
          <a:xfrm>
            <a:off x="472268" y="3597575"/>
            <a:ext cx="9144000" cy="1368399"/>
          </a:xfrm>
          <a:prstGeom prst="rect">
            <a:avLst/>
          </a:prstGeom>
        </p:spPr>
        <p:txBody>
          <a:bodyPr vert="horz" lIns="121920" tIns="60960" rIns="121920" bIns="6096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733" b="1" dirty="0">
                <a:solidFill>
                  <a:schemeClr val="bg1"/>
                </a:solidFill>
                <a:ea typeface="Roboto" panose="02000000000000000000" pitchFamily="2" charset="0"/>
                <a:cs typeface="Roboto" panose="02000000000000000000" pitchFamily="2" charset="0"/>
              </a:rPr>
              <a:t>Melody Lindsay</a:t>
            </a:r>
          </a:p>
          <a:p>
            <a:pPr marL="0" indent="0">
              <a:lnSpc>
                <a:spcPct val="50000"/>
              </a:lnSpc>
              <a:buNone/>
            </a:pPr>
            <a:r>
              <a:rPr lang="en-US" sz="2667" b="1" i="1" dirty="0">
                <a:solidFill>
                  <a:schemeClr val="bg1"/>
                </a:solidFill>
                <a:ea typeface="Roboto" panose="02000000000000000000" pitchFamily="2" charset="0"/>
                <a:cs typeface="Roboto" panose="02000000000000000000" pitchFamily="2" charset="0"/>
              </a:rPr>
              <a:t>2024 Bioinformatics of Microbial Single Cells Workshop</a:t>
            </a:r>
          </a:p>
        </p:txBody>
      </p:sp>
      <p:sp>
        <p:nvSpPr>
          <p:cNvPr id="3" name="Title 1">
            <a:extLst>
              <a:ext uri="{FF2B5EF4-FFF2-40B4-BE49-F238E27FC236}">
                <a16:creationId xmlns:a16="http://schemas.microsoft.com/office/drawing/2014/main" id="{E9C3B1CF-B07D-B942-961B-618C640DA7F2}"/>
              </a:ext>
            </a:extLst>
          </p:cNvPr>
          <p:cNvSpPr txBox="1">
            <a:spLocks/>
          </p:cNvSpPr>
          <p:nvPr/>
        </p:nvSpPr>
        <p:spPr>
          <a:xfrm>
            <a:off x="451605" y="1725478"/>
            <a:ext cx="11157299" cy="1826921"/>
          </a:xfrm>
          <a:prstGeom prst="rect">
            <a:avLst/>
          </a:prstGeom>
        </p:spPr>
        <p:txBody>
          <a:bodyPr vert="horz" lIns="121920" tIns="60960" rIns="121920" bIns="6096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6400" b="1" dirty="0">
                <a:solidFill>
                  <a:srgbClr val="BFD541"/>
                </a:solidFill>
                <a:latin typeface="+mn-lt"/>
                <a:ea typeface="Roboto Black" panose="02000000000000000000" pitchFamily="2" charset="0"/>
                <a:cs typeface="Roboto Black" panose="02000000000000000000" pitchFamily="2" charset="0"/>
              </a:rPr>
              <a:t>Genome Annotation</a:t>
            </a:r>
          </a:p>
          <a:p>
            <a:pPr algn="l"/>
            <a:r>
              <a:rPr lang="en-US" sz="5733" i="1" dirty="0">
                <a:solidFill>
                  <a:srgbClr val="1CACE3"/>
                </a:solidFill>
                <a:latin typeface="+mn-lt"/>
                <a:ea typeface="Roboto Black" panose="02000000000000000000" pitchFamily="2" charset="0"/>
                <a:cs typeface="Roboto Black" panose="02000000000000000000" pitchFamily="2" charset="0"/>
              </a:rPr>
              <a:t>“from sequence to biology”</a:t>
            </a:r>
          </a:p>
        </p:txBody>
      </p:sp>
    </p:spTree>
    <p:extLst>
      <p:ext uri="{BB962C8B-B14F-4D97-AF65-F5344CB8AC3E}">
        <p14:creationId xmlns:p14="http://schemas.microsoft.com/office/powerpoint/2010/main" val="3550603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4FAD2-1380-644C-BC22-6D4353270115}"/>
              </a:ext>
            </a:extLst>
          </p:cNvPr>
          <p:cNvSpPr>
            <a:spLocks noGrp="1"/>
          </p:cNvSpPr>
          <p:nvPr>
            <p:ph type="title"/>
          </p:nvPr>
        </p:nvSpPr>
        <p:spPr>
          <a:xfrm>
            <a:off x="838200" y="63964"/>
            <a:ext cx="10515600" cy="1325563"/>
          </a:xfrm>
        </p:spPr>
        <p:txBody>
          <a:bodyPr/>
          <a:lstStyle/>
          <a:p>
            <a:r>
              <a:rPr lang="en-US" dirty="0"/>
              <a:t>DRAM outputs</a:t>
            </a:r>
          </a:p>
        </p:txBody>
      </p:sp>
      <p:sp>
        <p:nvSpPr>
          <p:cNvPr id="3" name="Content Placeholder 2">
            <a:extLst>
              <a:ext uri="{FF2B5EF4-FFF2-40B4-BE49-F238E27FC236}">
                <a16:creationId xmlns:a16="http://schemas.microsoft.com/office/drawing/2014/main" id="{7AB3A5BB-3428-2C46-BF10-A701E8DD181A}"/>
              </a:ext>
            </a:extLst>
          </p:cNvPr>
          <p:cNvSpPr>
            <a:spLocks noGrp="1"/>
          </p:cNvSpPr>
          <p:nvPr>
            <p:ph idx="1"/>
          </p:nvPr>
        </p:nvSpPr>
        <p:spPr>
          <a:xfrm>
            <a:off x="464234" y="1389527"/>
            <a:ext cx="10889566" cy="4351338"/>
          </a:xfrm>
        </p:spPr>
        <p:txBody>
          <a:bodyPr>
            <a:normAutofit fontScale="85000" lnSpcReduction="20000"/>
          </a:bodyPr>
          <a:lstStyle/>
          <a:p>
            <a:pPr marL="0" indent="0">
              <a:buNone/>
            </a:pPr>
            <a:r>
              <a:rPr lang="en-US" dirty="0"/>
              <a:t>Now: </a:t>
            </a:r>
          </a:p>
          <a:p>
            <a:pPr marL="0" indent="0">
              <a:buNone/>
            </a:pPr>
            <a:r>
              <a:rPr lang="en-US" dirty="0"/>
              <a:t>	Annotation summaries </a:t>
            </a:r>
          </a:p>
          <a:p>
            <a:pPr marL="0" indent="0">
              <a:buNone/>
            </a:pPr>
            <a:r>
              <a:rPr lang="en-US" dirty="0"/>
              <a:t>	Let’s go through the files you generated from the “annotate” and ”distill” 	DRAM commands</a:t>
            </a:r>
          </a:p>
          <a:p>
            <a:pPr marL="0" indent="0">
              <a:buNone/>
            </a:pPr>
            <a:r>
              <a:rPr lang="en-US" dirty="0"/>
              <a:t>	What are they, how can they be used?  What will be most useful to you?</a:t>
            </a:r>
          </a:p>
          <a:p>
            <a:endParaRPr lang="en-US" dirty="0"/>
          </a:p>
          <a:p>
            <a:pPr marL="0" indent="0">
              <a:buNone/>
            </a:pPr>
            <a:r>
              <a:rPr lang="en-US" dirty="0"/>
              <a:t>Then:</a:t>
            </a:r>
          </a:p>
          <a:p>
            <a:pPr marL="0" indent="0">
              <a:buNone/>
            </a:pPr>
            <a:r>
              <a:rPr lang="en-US" dirty="0"/>
              <a:t>	Some examples of </a:t>
            </a:r>
            <a:r>
              <a:rPr lang="en-US" dirty="0" err="1"/>
              <a:t>misannotations</a:t>
            </a:r>
            <a:r>
              <a:rPr lang="en-US" dirty="0"/>
              <a:t>, and ways to avoid</a:t>
            </a:r>
          </a:p>
          <a:p>
            <a:pPr marL="0" indent="0">
              <a:buNone/>
            </a:pPr>
            <a:r>
              <a:rPr lang="en-US" dirty="0"/>
              <a:t>	(not covering “missed” annotations, or proteins of unknown function)</a:t>
            </a:r>
          </a:p>
          <a:p>
            <a:pPr marL="0" indent="0">
              <a:buNone/>
            </a:pPr>
            <a:endParaRPr lang="en-US" dirty="0"/>
          </a:p>
          <a:p>
            <a:pPr marL="0" indent="0">
              <a:buNone/>
            </a:pPr>
            <a:r>
              <a:rPr lang="en-US" dirty="0"/>
              <a:t>Work on examples of DRAM output, manipulate and look through annotations</a:t>
            </a:r>
          </a:p>
          <a:p>
            <a:endParaRPr lang="en-US" dirty="0"/>
          </a:p>
        </p:txBody>
      </p:sp>
    </p:spTree>
    <p:extLst>
      <p:ext uri="{BB962C8B-B14F-4D97-AF65-F5344CB8AC3E}">
        <p14:creationId xmlns:p14="http://schemas.microsoft.com/office/powerpoint/2010/main" val="1792110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EAEBB1-A250-2244-8293-C05A7124D72E}"/>
              </a:ext>
            </a:extLst>
          </p:cNvPr>
          <p:cNvPicPr>
            <a:picLocks noChangeAspect="1"/>
          </p:cNvPicPr>
          <p:nvPr/>
        </p:nvPicPr>
        <p:blipFill>
          <a:blip r:embed="rId3"/>
          <a:stretch>
            <a:fillRect/>
          </a:stretch>
        </p:blipFill>
        <p:spPr>
          <a:xfrm>
            <a:off x="0" y="0"/>
            <a:ext cx="8757508" cy="6010835"/>
          </a:xfrm>
          <a:prstGeom prst="rect">
            <a:avLst/>
          </a:prstGeom>
        </p:spPr>
      </p:pic>
      <p:sp>
        <p:nvSpPr>
          <p:cNvPr id="3" name="Content Placeholder 2">
            <a:extLst>
              <a:ext uri="{FF2B5EF4-FFF2-40B4-BE49-F238E27FC236}">
                <a16:creationId xmlns:a16="http://schemas.microsoft.com/office/drawing/2014/main" id="{D4B4E971-5DCF-DA40-AA26-2F8717CAFC69}"/>
              </a:ext>
            </a:extLst>
          </p:cNvPr>
          <p:cNvSpPr>
            <a:spLocks noGrp="1"/>
          </p:cNvSpPr>
          <p:nvPr>
            <p:ph idx="1"/>
          </p:nvPr>
        </p:nvSpPr>
        <p:spPr>
          <a:xfrm>
            <a:off x="8135471" y="2506662"/>
            <a:ext cx="3864271" cy="4351338"/>
          </a:xfrm>
        </p:spPr>
        <p:txBody>
          <a:bodyPr>
            <a:normAutofit/>
          </a:bodyPr>
          <a:lstStyle/>
          <a:p>
            <a:r>
              <a:rPr lang="en-US" dirty="0"/>
              <a:t>One example of visualization (made with DRAM in the “Distill” command) – this includes the dataset available in: </a:t>
            </a:r>
            <a:r>
              <a:rPr lang="en-US" dirty="0" err="1"/>
              <a:t>mnt</a:t>
            </a:r>
            <a:r>
              <a:rPr lang="en-US" dirty="0"/>
              <a:t>/storage/lessons/day3_metabolic_lesson/</a:t>
            </a:r>
          </a:p>
        </p:txBody>
      </p:sp>
    </p:spTree>
    <p:extLst>
      <p:ext uri="{BB962C8B-B14F-4D97-AF65-F5344CB8AC3E}">
        <p14:creationId xmlns:p14="http://schemas.microsoft.com/office/powerpoint/2010/main" val="144105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F4BBA2-AB07-194C-BFF2-26F1979C9CEF}"/>
              </a:ext>
            </a:extLst>
          </p:cNvPr>
          <p:cNvPicPr>
            <a:picLocks noChangeAspect="1"/>
          </p:cNvPicPr>
          <p:nvPr/>
        </p:nvPicPr>
        <p:blipFill>
          <a:blip r:embed="rId3"/>
          <a:stretch>
            <a:fillRect/>
          </a:stretch>
        </p:blipFill>
        <p:spPr>
          <a:xfrm>
            <a:off x="1498600" y="391459"/>
            <a:ext cx="9194800" cy="5511800"/>
          </a:xfrm>
          <a:prstGeom prst="rect">
            <a:avLst/>
          </a:prstGeom>
        </p:spPr>
      </p:pic>
      <p:sp>
        <p:nvSpPr>
          <p:cNvPr id="6" name="Oval 5">
            <a:extLst>
              <a:ext uri="{FF2B5EF4-FFF2-40B4-BE49-F238E27FC236}">
                <a16:creationId xmlns:a16="http://schemas.microsoft.com/office/drawing/2014/main" id="{CDA08D08-C0A5-7B4F-8308-0590D4E3DC84}"/>
              </a:ext>
            </a:extLst>
          </p:cNvPr>
          <p:cNvSpPr/>
          <p:nvPr/>
        </p:nvSpPr>
        <p:spPr>
          <a:xfrm>
            <a:off x="5914464" y="846370"/>
            <a:ext cx="470647" cy="6328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834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1471C-2FCB-6B44-9EC1-54F5F1B48692}"/>
              </a:ext>
            </a:extLst>
          </p:cNvPr>
          <p:cNvSpPr>
            <a:spLocks noGrp="1"/>
          </p:cNvSpPr>
          <p:nvPr>
            <p:ph type="title"/>
          </p:nvPr>
        </p:nvSpPr>
        <p:spPr/>
        <p:txBody>
          <a:bodyPr/>
          <a:lstStyle/>
          <a:p>
            <a:r>
              <a:rPr lang="en-US" dirty="0"/>
              <a:t>KEGG Visualization</a:t>
            </a:r>
          </a:p>
        </p:txBody>
      </p:sp>
      <p:sp>
        <p:nvSpPr>
          <p:cNvPr id="3" name="Content Placeholder 2">
            <a:extLst>
              <a:ext uri="{FF2B5EF4-FFF2-40B4-BE49-F238E27FC236}">
                <a16:creationId xmlns:a16="http://schemas.microsoft.com/office/drawing/2014/main" id="{85AE44BC-58AA-9E44-9CAA-106C0E0F3A40}"/>
              </a:ext>
            </a:extLst>
          </p:cNvPr>
          <p:cNvSpPr>
            <a:spLocks noGrp="1"/>
          </p:cNvSpPr>
          <p:nvPr>
            <p:ph idx="1"/>
          </p:nvPr>
        </p:nvSpPr>
        <p:spPr/>
        <p:txBody>
          <a:bodyPr/>
          <a:lstStyle/>
          <a:p>
            <a:r>
              <a:rPr lang="en-US" dirty="0">
                <a:hlinkClick r:id="rId2"/>
              </a:rPr>
              <a:t>https://www.genome.jp/kaas-bin/kaas_main?prog=GHOSTX&amp;way=s</a:t>
            </a:r>
            <a:endParaRPr lang="en-US" dirty="0"/>
          </a:p>
          <a:p>
            <a:endParaRPr lang="en-US" dirty="0"/>
          </a:p>
        </p:txBody>
      </p:sp>
    </p:spTree>
    <p:extLst>
      <p:ext uri="{BB962C8B-B14F-4D97-AF65-F5344CB8AC3E}">
        <p14:creationId xmlns:p14="http://schemas.microsoft.com/office/powerpoint/2010/main" val="1477898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4FAD2-1380-644C-BC22-6D4353270115}"/>
              </a:ext>
            </a:extLst>
          </p:cNvPr>
          <p:cNvSpPr>
            <a:spLocks noGrp="1"/>
          </p:cNvSpPr>
          <p:nvPr>
            <p:ph type="title"/>
          </p:nvPr>
        </p:nvSpPr>
        <p:spPr/>
        <p:txBody>
          <a:bodyPr/>
          <a:lstStyle/>
          <a:p>
            <a:r>
              <a:rPr lang="en-US" dirty="0" err="1"/>
              <a:t>Misannotations</a:t>
            </a:r>
            <a:r>
              <a:rPr lang="en-US" dirty="0"/>
              <a:t>, or genes involved in multiple pathways (ascribed to other functions) </a:t>
            </a:r>
          </a:p>
        </p:txBody>
      </p:sp>
      <p:sp>
        <p:nvSpPr>
          <p:cNvPr id="3" name="Content Placeholder 2">
            <a:extLst>
              <a:ext uri="{FF2B5EF4-FFF2-40B4-BE49-F238E27FC236}">
                <a16:creationId xmlns:a16="http://schemas.microsoft.com/office/drawing/2014/main" id="{7AB3A5BB-3428-2C46-BF10-A701E8DD181A}"/>
              </a:ext>
            </a:extLst>
          </p:cNvPr>
          <p:cNvSpPr>
            <a:spLocks noGrp="1"/>
          </p:cNvSpPr>
          <p:nvPr>
            <p:ph idx="1"/>
          </p:nvPr>
        </p:nvSpPr>
        <p:spPr/>
        <p:txBody>
          <a:bodyPr/>
          <a:lstStyle/>
          <a:p>
            <a:r>
              <a:rPr lang="en-US" dirty="0"/>
              <a:t>Rampant in databases, particularly as larger and larger sequence datasets are deposited using automated annotation programs, or as databases include contamination </a:t>
            </a:r>
          </a:p>
          <a:p>
            <a:r>
              <a:rPr lang="en-US" dirty="0"/>
              <a:t>How would </a:t>
            </a:r>
            <a:r>
              <a:rPr lang="en-US" dirty="0" err="1"/>
              <a:t>misannotations</a:t>
            </a:r>
            <a:r>
              <a:rPr lang="en-US" dirty="0"/>
              <a:t> become “the norm” for some genes?</a:t>
            </a:r>
          </a:p>
          <a:p>
            <a:endParaRPr lang="en-US" dirty="0"/>
          </a:p>
          <a:p>
            <a:r>
              <a:rPr lang="en-US" dirty="0"/>
              <a:t>Do you know of any common </a:t>
            </a:r>
            <a:r>
              <a:rPr lang="en-US" dirty="0" err="1"/>
              <a:t>misannotations</a:t>
            </a:r>
            <a:r>
              <a:rPr lang="en-US" dirty="0"/>
              <a:t> in data from organisms you work with/might work with in the future?  </a:t>
            </a:r>
          </a:p>
          <a:p>
            <a:r>
              <a:rPr lang="en-US" dirty="0"/>
              <a:t>Common genes?</a:t>
            </a:r>
          </a:p>
          <a:p>
            <a:r>
              <a:rPr lang="en-US" dirty="0"/>
              <a:t>Some manual curation may be needed in some datasets</a:t>
            </a:r>
          </a:p>
          <a:p>
            <a:endParaRPr lang="en-US" dirty="0"/>
          </a:p>
        </p:txBody>
      </p:sp>
    </p:spTree>
    <p:extLst>
      <p:ext uri="{BB962C8B-B14F-4D97-AF65-F5344CB8AC3E}">
        <p14:creationId xmlns:p14="http://schemas.microsoft.com/office/powerpoint/2010/main" val="1227973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2A4E6-46C3-664B-BAAE-F17DB39675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83CD0F-3B5D-5B4A-A76A-68339D8F2E1D}"/>
              </a:ext>
            </a:extLst>
          </p:cNvPr>
          <p:cNvSpPr>
            <a:spLocks noGrp="1"/>
          </p:cNvSpPr>
          <p:nvPr>
            <p:ph idx="1"/>
          </p:nvPr>
        </p:nvSpPr>
        <p:spPr>
          <a:xfrm>
            <a:off x="838200" y="5246557"/>
            <a:ext cx="10515600" cy="930406"/>
          </a:xfrm>
        </p:spPr>
        <p:txBody>
          <a:bodyPr>
            <a:normAutofit lnSpcReduction="10000"/>
          </a:bodyPr>
          <a:lstStyle/>
          <a:p>
            <a:pPr marL="0" indent="0">
              <a:buNone/>
            </a:pPr>
            <a:r>
              <a:rPr lang="en-US" dirty="0"/>
              <a:t>Notice anything suspicious?</a:t>
            </a:r>
          </a:p>
          <a:p>
            <a:pPr marL="0" indent="0">
              <a:buNone/>
            </a:pPr>
            <a:r>
              <a:rPr lang="en-US" dirty="0"/>
              <a:t>How would you go about verifying? (check which file??)</a:t>
            </a:r>
          </a:p>
        </p:txBody>
      </p:sp>
      <p:pic>
        <p:nvPicPr>
          <p:cNvPr id="4" name="Picture 3">
            <a:extLst>
              <a:ext uri="{FF2B5EF4-FFF2-40B4-BE49-F238E27FC236}">
                <a16:creationId xmlns:a16="http://schemas.microsoft.com/office/drawing/2014/main" id="{2C927148-FDBD-4746-8E64-CBCE99928ACD}"/>
              </a:ext>
            </a:extLst>
          </p:cNvPr>
          <p:cNvPicPr>
            <a:picLocks noChangeAspect="1"/>
          </p:cNvPicPr>
          <p:nvPr/>
        </p:nvPicPr>
        <p:blipFill>
          <a:blip r:embed="rId2"/>
          <a:stretch>
            <a:fillRect/>
          </a:stretch>
        </p:blipFill>
        <p:spPr>
          <a:xfrm>
            <a:off x="0" y="1710186"/>
            <a:ext cx="12192000" cy="3437627"/>
          </a:xfrm>
          <a:prstGeom prst="rect">
            <a:avLst/>
          </a:prstGeom>
        </p:spPr>
      </p:pic>
    </p:spTree>
    <p:extLst>
      <p:ext uri="{BB962C8B-B14F-4D97-AF65-F5344CB8AC3E}">
        <p14:creationId xmlns:p14="http://schemas.microsoft.com/office/powerpoint/2010/main" val="1966356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C7229-12B2-164C-A0F7-CB18FA1851D2}"/>
              </a:ext>
            </a:extLst>
          </p:cNvPr>
          <p:cNvSpPr>
            <a:spLocks noGrp="1"/>
          </p:cNvSpPr>
          <p:nvPr>
            <p:ph type="title"/>
          </p:nvPr>
        </p:nvSpPr>
        <p:spPr/>
        <p:txBody>
          <a:bodyPr/>
          <a:lstStyle/>
          <a:p>
            <a:r>
              <a:rPr lang="en-US" dirty="0"/>
              <a:t>Check databases (KEGG)</a:t>
            </a:r>
          </a:p>
        </p:txBody>
      </p:sp>
      <p:sp>
        <p:nvSpPr>
          <p:cNvPr id="3" name="Content Placeholder 2">
            <a:extLst>
              <a:ext uri="{FF2B5EF4-FFF2-40B4-BE49-F238E27FC236}">
                <a16:creationId xmlns:a16="http://schemas.microsoft.com/office/drawing/2014/main" id="{00FD91ED-5EFB-6640-A7A1-A99532A8280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E6E21C1-39AE-1F4E-B2DC-3DB83904AA17}"/>
              </a:ext>
            </a:extLst>
          </p:cNvPr>
          <p:cNvPicPr>
            <a:picLocks noChangeAspect="1"/>
          </p:cNvPicPr>
          <p:nvPr/>
        </p:nvPicPr>
        <p:blipFill>
          <a:blip r:embed="rId3"/>
          <a:stretch>
            <a:fillRect/>
          </a:stretch>
        </p:blipFill>
        <p:spPr>
          <a:xfrm>
            <a:off x="1741117" y="1825625"/>
            <a:ext cx="8534400" cy="4191000"/>
          </a:xfrm>
          <a:prstGeom prst="rect">
            <a:avLst/>
          </a:prstGeom>
        </p:spPr>
      </p:pic>
      <p:sp>
        <p:nvSpPr>
          <p:cNvPr id="5" name="TextBox 4">
            <a:extLst>
              <a:ext uri="{FF2B5EF4-FFF2-40B4-BE49-F238E27FC236}">
                <a16:creationId xmlns:a16="http://schemas.microsoft.com/office/drawing/2014/main" id="{BA6A421E-A601-9D45-B3D0-61B3F42BF2C1}"/>
              </a:ext>
            </a:extLst>
          </p:cNvPr>
          <p:cNvSpPr txBox="1"/>
          <p:nvPr/>
        </p:nvSpPr>
        <p:spPr>
          <a:xfrm>
            <a:off x="1741117" y="6193761"/>
            <a:ext cx="2493543" cy="369332"/>
          </a:xfrm>
          <a:prstGeom prst="rect">
            <a:avLst/>
          </a:prstGeom>
          <a:noFill/>
        </p:spPr>
        <p:txBody>
          <a:bodyPr wrap="square" rtlCol="0">
            <a:spAutoFit/>
          </a:bodyPr>
          <a:lstStyle/>
          <a:p>
            <a:r>
              <a:rPr lang="en-US" dirty="0"/>
              <a:t>KEGG database</a:t>
            </a:r>
          </a:p>
        </p:txBody>
      </p:sp>
    </p:spTree>
    <p:extLst>
      <p:ext uri="{BB962C8B-B14F-4D97-AF65-F5344CB8AC3E}">
        <p14:creationId xmlns:p14="http://schemas.microsoft.com/office/powerpoint/2010/main" val="3297392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4AD13-203E-3F4F-994C-21D62B3A7EC6}"/>
              </a:ext>
            </a:extLst>
          </p:cNvPr>
          <p:cNvSpPr>
            <a:spLocks noGrp="1"/>
          </p:cNvSpPr>
          <p:nvPr>
            <p:ph type="title"/>
          </p:nvPr>
        </p:nvSpPr>
        <p:spPr/>
        <p:txBody>
          <a:bodyPr/>
          <a:lstStyle/>
          <a:p>
            <a:r>
              <a:rPr lang="en-US" dirty="0"/>
              <a:t>Other ways to check for potential </a:t>
            </a:r>
            <a:r>
              <a:rPr lang="en-US" dirty="0" err="1"/>
              <a:t>misannotations</a:t>
            </a:r>
            <a:r>
              <a:rPr lang="en-US" dirty="0"/>
              <a:t>?  Or divergence?</a:t>
            </a:r>
          </a:p>
        </p:txBody>
      </p:sp>
      <p:sp>
        <p:nvSpPr>
          <p:cNvPr id="3" name="Content Placeholder 2">
            <a:extLst>
              <a:ext uri="{FF2B5EF4-FFF2-40B4-BE49-F238E27FC236}">
                <a16:creationId xmlns:a16="http://schemas.microsoft.com/office/drawing/2014/main" id="{999E261B-72EC-444A-A449-0CA089D9359A}"/>
              </a:ext>
            </a:extLst>
          </p:cNvPr>
          <p:cNvSpPr>
            <a:spLocks noGrp="1"/>
          </p:cNvSpPr>
          <p:nvPr>
            <p:ph idx="1"/>
          </p:nvPr>
        </p:nvSpPr>
        <p:spPr/>
        <p:txBody>
          <a:bodyPr>
            <a:normAutofit/>
          </a:bodyPr>
          <a:lstStyle/>
          <a:p>
            <a:r>
              <a:rPr lang="en-US" dirty="0"/>
              <a:t>Active sites for enzymes (do they possess key motifs)?</a:t>
            </a:r>
          </a:p>
          <a:p>
            <a:pPr lvl="1"/>
            <a:r>
              <a:rPr lang="en-US" dirty="0"/>
              <a:t>Example: cytochromes</a:t>
            </a:r>
          </a:p>
          <a:p>
            <a:pPr lvl="1"/>
            <a:r>
              <a:rPr lang="en-US" dirty="0"/>
              <a:t>Example: hydrogenases</a:t>
            </a:r>
          </a:p>
          <a:p>
            <a:pPr marL="0" indent="0">
              <a:buNone/>
            </a:pPr>
            <a:endParaRPr lang="en-US" dirty="0"/>
          </a:p>
          <a:p>
            <a:r>
              <a:rPr lang="en-US" dirty="0"/>
              <a:t>Specific databases of your choice</a:t>
            </a:r>
          </a:p>
          <a:p>
            <a:pPr lvl="1"/>
            <a:r>
              <a:rPr lang="en-US" dirty="0"/>
              <a:t>Examples: hydrogenases/</a:t>
            </a:r>
            <a:r>
              <a:rPr lang="en-US" dirty="0" err="1"/>
              <a:t>HydDB</a:t>
            </a:r>
            <a:r>
              <a:rPr lang="en-US" dirty="0"/>
              <a:t>, cytochrome P450 database, CAZY</a:t>
            </a:r>
          </a:p>
          <a:p>
            <a:pPr lvl="1"/>
            <a:endParaRPr lang="en-US" dirty="0"/>
          </a:p>
          <a:p>
            <a:r>
              <a:rPr lang="en-US" dirty="0"/>
              <a:t>Do you have any commonly misannotated genes that you know of? Common in environments/samples/microbes that you study?</a:t>
            </a:r>
          </a:p>
          <a:p>
            <a:endParaRPr lang="en-US" dirty="0"/>
          </a:p>
          <a:p>
            <a:pPr lvl="1"/>
            <a:endParaRPr lang="en-US" dirty="0"/>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3897555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69887-D324-EB49-B592-EAFAB5D6C2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1FE31E-6151-B344-B5D0-9D79989AE6F7}"/>
              </a:ext>
            </a:extLst>
          </p:cNvPr>
          <p:cNvSpPr>
            <a:spLocks noGrp="1"/>
          </p:cNvSpPr>
          <p:nvPr>
            <p:ph idx="1"/>
          </p:nvPr>
        </p:nvSpPr>
        <p:spPr>
          <a:xfrm>
            <a:off x="838200" y="5634062"/>
            <a:ext cx="10515600" cy="2105688"/>
          </a:xfrm>
        </p:spPr>
        <p:txBody>
          <a:bodyPr/>
          <a:lstStyle/>
          <a:p>
            <a:r>
              <a:rPr lang="en-US" dirty="0"/>
              <a:t>Example: Cysteine residues key for binding site of hydrogenases (for [</a:t>
            </a:r>
            <a:r>
              <a:rPr lang="en-US" dirty="0" err="1"/>
              <a:t>NiFe</a:t>
            </a:r>
            <a:r>
              <a:rPr lang="en-US" dirty="0"/>
              <a:t>]-hydrogenases, need paired </a:t>
            </a:r>
            <a:r>
              <a:rPr lang="en-US" dirty="0" err="1"/>
              <a:t>CxxC</a:t>
            </a:r>
            <a:r>
              <a:rPr lang="en-US" dirty="0"/>
              <a:t> motifs)</a:t>
            </a:r>
          </a:p>
        </p:txBody>
      </p:sp>
      <p:pic>
        <p:nvPicPr>
          <p:cNvPr id="1026" name="Picture 2">
            <a:extLst>
              <a:ext uri="{FF2B5EF4-FFF2-40B4-BE49-F238E27FC236}">
                <a16:creationId xmlns:a16="http://schemas.microsoft.com/office/drawing/2014/main" id="{18AFED54-6C95-E147-B6CE-F55E845F5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039" y="561546"/>
            <a:ext cx="10253761" cy="48545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7D0BCE1-7EDB-604D-B4E7-AB4B67CACBA4}"/>
              </a:ext>
            </a:extLst>
          </p:cNvPr>
          <p:cNvSpPr txBox="1"/>
          <p:nvPr/>
        </p:nvSpPr>
        <p:spPr>
          <a:xfrm>
            <a:off x="592751" y="4943770"/>
            <a:ext cx="1542197" cy="646331"/>
          </a:xfrm>
          <a:prstGeom prst="rect">
            <a:avLst/>
          </a:prstGeom>
          <a:noFill/>
        </p:spPr>
        <p:txBody>
          <a:bodyPr wrap="square" rtlCol="0">
            <a:spAutoFit/>
          </a:bodyPr>
          <a:lstStyle/>
          <a:p>
            <a:r>
              <a:rPr lang="en-US" dirty="0" err="1"/>
              <a:t>Hogendoorn</a:t>
            </a:r>
            <a:r>
              <a:rPr lang="en-US" dirty="0"/>
              <a:t> et al., 2020</a:t>
            </a:r>
          </a:p>
        </p:txBody>
      </p:sp>
      <p:pic>
        <p:nvPicPr>
          <p:cNvPr id="1028" name="Picture 4" descr="NiFe] hydrogenases: A common active site for hydrogen metabolism under  diverse conditions - ScienceDirect">
            <a:extLst>
              <a:ext uri="{FF2B5EF4-FFF2-40B4-BE49-F238E27FC236}">
                <a16:creationId xmlns:a16="http://schemas.microsoft.com/office/drawing/2014/main" id="{FEAA0B4C-2D52-EA4F-AE19-41486C03A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7188" y="0"/>
            <a:ext cx="4533900" cy="2514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C39737C-41DF-3241-818F-059519674770}"/>
              </a:ext>
            </a:extLst>
          </p:cNvPr>
          <p:cNvSpPr txBox="1"/>
          <p:nvPr/>
        </p:nvSpPr>
        <p:spPr>
          <a:xfrm>
            <a:off x="10582701" y="1779478"/>
            <a:ext cx="1542197" cy="646331"/>
          </a:xfrm>
          <a:prstGeom prst="rect">
            <a:avLst/>
          </a:prstGeom>
          <a:noFill/>
        </p:spPr>
        <p:txBody>
          <a:bodyPr wrap="square" rtlCol="0">
            <a:spAutoFit/>
          </a:bodyPr>
          <a:lstStyle/>
          <a:p>
            <a:r>
              <a:rPr lang="en-US" dirty="0" err="1"/>
              <a:t>Shafaat</a:t>
            </a:r>
            <a:r>
              <a:rPr lang="en-US" dirty="0"/>
              <a:t> et al., 2013</a:t>
            </a:r>
          </a:p>
        </p:txBody>
      </p:sp>
    </p:spTree>
    <p:extLst>
      <p:ext uri="{BB962C8B-B14F-4D97-AF65-F5344CB8AC3E}">
        <p14:creationId xmlns:p14="http://schemas.microsoft.com/office/powerpoint/2010/main" val="815682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38B46-F364-694B-A8FE-2E31C5B54C95}"/>
              </a:ext>
            </a:extLst>
          </p:cNvPr>
          <p:cNvSpPr>
            <a:spLocks noGrp="1"/>
          </p:cNvSpPr>
          <p:nvPr>
            <p:ph type="title"/>
          </p:nvPr>
        </p:nvSpPr>
        <p:spPr/>
        <p:txBody>
          <a:bodyPr/>
          <a:lstStyle/>
          <a:p>
            <a:r>
              <a:rPr lang="en-US" dirty="0"/>
              <a:t>Other </a:t>
            </a:r>
            <a:r>
              <a:rPr lang="en-US" dirty="0" err="1"/>
              <a:t>Misannotations</a:t>
            </a:r>
            <a:r>
              <a:rPr lang="en-US" dirty="0"/>
              <a:t>?</a:t>
            </a:r>
          </a:p>
        </p:txBody>
      </p:sp>
      <p:sp>
        <p:nvSpPr>
          <p:cNvPr id="3" name="Content Placeholder 2">
            <a:extLst>
              <a:ext uri="{FF2B5EF4-FFF2-40B4-BE49-F238E27FC236}">
                <a16:creationId xmlns:a16="http://schemas.microsoft.com/office/drawing/2014/main" id="{1850C4BA-B2EA-774A-BF3A-F862E3EDFB18}"/>
              </a:ext>
            </a:extLst>
          </p:cNvPr>
          <p:cNvSpPr>
            <a:spLocks noGrp="1"/>
          </p:cNvSpPr>
          <p:nvPr>
            <p:ph idx="1"/>
          </p:nvPr>
        </p:nvSpPr>
        <p:spPr/>
        <p:txBody>
          <a:bodyPr/>
          <a:lstStyle/>
          <a:p>
            <a:r>
              <a:rPr lang="en-US" dirty="0"/>
              <a:t>Carbon fixation – TCA cycle, ATP citrate lyase involved in carbon fixation (appear to be TCA cycle, unless you compare with another ATP citrate lyase).  </a:t>
            </a:r>
            <a:r>
              <a:rPr lang="en-US" b="1" dirty="0"/>
              <a:t>Challenge: how would you do this?   </a:t>
            </a:r>
          </a:p>
          <a:p>
            <a:endParaRPr lang="en-US" dirty="0"/>
          </a:p>
          <a:p>
            <a:r>
              <a:rPr lang="en-US" dirty="0"/>
              <a:t>Arsenic reduction </a:t>
            </a:r>
            <a:r>
              <a:rPr lang="en-US" dirty="0" err="1"/>
              <a:t>misannotation</a:t>
            </a:r>
            <a:r>
              <a:rPr lang="en-US" dirty="0"/>
              <a:t> – one of the genes that is a regulation factor (actually in multiple pathways, need to verify that other genes are present in the arsenic reduction pathway!). </a:t>
            </a:r>
            <a:r>
              <a:rPr lang="en-US" b="1" dirty="0"/>
              <a:t>Challenge: how would you do this?</a:t>
            </a:r>
            <a:endParaRPr lang="en-US" dirty="0"/>
          </a:p>
          <a:p>
            <a:endParaRPr lang="en-US" dirty="0"/>
          </a:p>
          <a:p>
            <a:endParaRPr lang="en-US" dirty="0"/>
          </a:p>
        </p:txBody>
      </p:sp>
    </p:spTree>
    <p:extLst>
      <p:ext uri="{BB962C8B-B14F-4D97-AF65-F5344CB8AC3E}">
        <p14:creationId xmlns:p14="http://schemas.microsoft.com/office/powerpoint/2010/main" val="3138932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4FAD2-1380-644C-BC22-6D4353270115}"/>
              </a:ext>
            </a:extLst>
          </p:cNvPr>
          <p:cNvSpPr>
            <a:spLocks noGrp="1"/>
          </p:cNvSpPr>
          <p:nvPr>
            <p:ph type="title"/>
          </p:nvPr>
        </p:nvSpPr>
        <p:spPr>
          <a:xfrm>
            <a:off x="838200" y="63964"/>
            <a:ext cx="10515600" cy="1325563"/>
          </a:xfrm>
        </p:spPr>
        <p:txBody>
          <a:bodyPr/>
          <a:lstStyle/>
          <a:p>
            <a:r>
              <a:rPr lang="en-US" dirty="0"/>
              <a:t>Annotation</a:t>
            </a:r>
          </a:p>
        </p:txBody>
      </p:sp>
      <p:sp>
        <p:nvSpPr>
          <p:cNvPr id="3" name="Content Placeholder 2">
            <a:extLst>
              <a:ext uri="{FF2B5EF4-FFF2-40B4-BE49-F238E27FC236}">
                <a16:creationId xmlns:a16="http://schemas.microsoft.com/office/drawing/2014/main" id="{7AB3A5BB-3428-2C46-BF10-A701E8DD181A}"/>
              </a:ext>
            </a:extLst>
          </p:cNvPr>
          <p:cNvSpPr>
            <a:spLocks noGrp="1"/>
          </p:cNvSpPr>
          <p:nvPr>
            <p:ph idx="1"/>
          </p:nvPr>
        </p:nvSpPr>
        <p:spPr>
          <a:xfrm>
            <a:off x="464234" y="1389526"/>
            <a:ext cx="10889566" cy="5011273"/>
          </a:xfrm>
        </p:spPr>
        <p:txBody>
          <a:bodyPr>
            <a:normAutofit fontScale="85000" lnSpcReduction="20000"/>
          </a:bodyPr>
          <a:lstStyle/>
          <a:p>
            <a:pPr marL="0" indent="0">
              <a:buNone/>
            </a:pPr>
            <a:r>
              <a:rPr lang="en-US" dirty="0"/>
              <a:t>The process of identifying and associating function to various segments of the assembled DNA sequence. It consists of 3 main stages:</a:t>
            </a:r>
          </a:p>
          <a:p>
            <a:pPr marL="0" indent="0">
              <a:buNone/>
            </a:pPr>
            <a:r>
              <a:rPr lang="en-US" dirty="0"/>
              <a:t>	Gene prediction</a:t>
            </a:r>
          </a:p>
          <a:p>
            <a:pPr marL="0" indent="0">
              <a:buNone/>
            </a:pPr>
            <a:r>
              <a:rPr lang="en-US" dirty="0"/>
              <a:t>	Gene identification (protein coding, ribosomal RNA genes, transfer RNA 		genes)</a:t>
            </a:r>
          </a:p>
          <a:p>
            <a:pPr marL="0" indent="0">
              <a:buNone/>
            </a:pPr>
            <a:r>
              <a:rPr lang="en-US" dirty="0"/>
              <a:t>	Identification of other genomic elements (such as: promoters, 			enhancers, transcription factor binding sites)</a:t>
            </a:r>
          </a:p>
          <a:p>
            <a:endParaRPr lang="en-US" dirty="0"/>
          </a:p>
          <a:p>
            <a:pPr marL="0" indent="0">
              <a:buNone/>
            </a:pPr>
            <a:r>
              <a:rPr lang="en-US" dirty="0"/>
              <a:t>Some commonly used annotation pipelines include </a:t>
            </a:r>
            <a:r>
              <a:rPr lang="en-US" dirty="0" err="1"/>
              <a:t>Prokka</a:t>
            </a:r>
            <a:r>
              <a:rPr lang="en-US" dirty="0"/>
              <a:t> (Seeman, 2014) and DRAM (Shaffer et al., 2020)</a:t>
            </a:r>
          </a:p>
          <a:p>
            <a:pPr marL="0" indent="0">
              <a:buNone/>
            </a:pPr>
            <a:r>
              <a:rPr lang="en-US" dirty="0"/>
              <a:t>And now: GORG Classifier! Incorporates annotations of database SAGs!  </a:t>
            </a:r>
          </a:p>
          <a:p>
            <a:pPr marL="0" indent="0">
              <a:buNone/>
            </a:pPr>
            <a:endParaRPr lang="en-US" dirty="0"/>
          </a:p>
          <a:p>
            <a:pPr marL="0" indent="0">
              <a:buNone/>
            </a:pPr>
            <a:r>
              <a:rPr lang="en-US" dirty="0"/>
              <a:t>But there are so many: general, specific, depends on what your question is.   </a:t>
            </a:r>
          </a:p>
          <a:p>
            <a:pPr marL="0" indent="0">
              <a:buNone/>
            </a:pPr>
            <a:r>
              <a:rPr lang="en-US" b="1" dirty="0"/>
              <a:t>Question: What do you look for in annotations?  </a:t>
            </a:r>
          </a:p>
        </p:txBody>
      </p:sp>
    </p:spTree>
    <p:extLst>
      <p:ext uri="{BB962C8B-B14F-4D97-AF65-F5344CB8AC3E}">
        <p14:creationId xmlns:p14="http://schemas.microsoft.com/office/powerpoint/2010/main" val="3557152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4D1F08-9FE1-AF45-A882-2CE6A5A3AC4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FA19BB0-A060-B64E-BD0A-AD8040788B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6128"/>
          <a:stretch/>
        </p:blipFill>
        <p:spPr>
          <a:xfrm>
            <a:off x="685800" y="1626129"/>
            <a:ext cx="6014258" cy="5251353"/>
          </a:xfrm>
          <a:prstGeom prst="rect">
            <a:avLst/>
          </a:prstGeom>
        </p:spPr>
      </p:pic>
      <p:pic>
        <p:nvPicPr>
          <p:cNvPr id="5" name="Picture 4">
            <a:extLst>
              <a:ext uri="{FF2B5EF4-FFF2-40B4-BE49-F238E27FC236}">
                <a16:creationId xmlns:a16="http://schemas.microsoft.com/office/drawing/2014/main" id="{D49BFE11-6B8D-0B44-A538-FB07DFFB533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69360"/>
          <a:stretch/>
        </p:blipFill>
        <p:spPr>
          <a:xfrm>
            <a:off x="6700058" y="1626129"/>
            <a:ext cx="3420673" cy="5251353"/>
          </a:xfrm>
          <a:prstGeom prst="rect">
            <a:avLst/>
          </a:prstGeom>
        </p:spPr>
      </p:pic>
      <p:pic>
        <p:nvPicPr>
          <p:cNvPr id="6" name="Picture 5">
            <a:extLst>
              <a:ext uri="{FF2B5EF4-FFF2-40B4-BE49-F238E27FC236}">
                <a16:creationId xmlns:a16="http://schemas.microsoft.com/office/drawing/2014/main" id="{FDBE7DC7-2ADF-8744-9288-5FC1886D96F9}"/>
              </a:ext>
            </a:extLst>
          </p:cNvPr>
          <p:cNvPicPr>
            <a:picLocks noChangeAspect="1"/>
          </p:cNvPicPr>
          <p:nvPr/>
        </p:nvPicPr>
        <p:blipFill>
          <a:blip r:embed="rId3"/>
          <a:stretch>
            <a:fillRect/>
          </a:stretch>
        </p:blipFill>
        <p:spPr>
          <a:xfrm>
            <a:off x="8812631" y="5892800"/>
            <a:ext cx="1460500" cy="838200"/>
          </a:xfrm>
          <a:prstGeom prst="rect">
            <a:avLst/>
          </a:prstGeom>
        </p:spPr>
      </p:pic>
      <p:sp>
        <p:nvSpPr>
          <p:cNvPr id="7" name="Title 1">
            <a:extLst>
              <a:ext uri="{FF2B5EF4-FFF2-40B4-BE49-F238E27FC236}">
                <a16:creationId xmlns:a16="http://schemas.microsoft.com/office/drawing/2014/main" id="{CFF95A7E-015D-A541-8064-F084158FC105}"/>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Other ways to check for potential misannotations?  Or divergence?</a:t>
            </a:r>
            <a:endParaRPr lang="en-US" dirty="0"/>
          </a:p>
        </p:txBody>
      </p:sp>
      <p:sp>
        <p:nvSpPr>
          <p:cNvPr id="8" name="TextBox 7">
            <a:extLst>
              <a:ext uri="{FF2B5EF4-FFF2-40B4-BE49-F238E27FC236}">
                <a16:creationId xmlns:a16="http://schemas.microsoft.com/office/drawing/2014/main" id="{831CCA88-9815-D145-B941-5C4CE0B55F4B}"/>
              </a:ext>
            </a:extLst>
          </p:cNvPr>
          <p:cNvSpPr txBox="1"/>
          <p:nvPr/>
        </p:nvSpPr>
        <p:spPr>
          <a:xfrm>
            <a:off x="8812631" y="6546334"/>
            <a:ext cx="2493543" cy="369332"/>
          </a:xfrm>
          <a:prstGeom prst="rect">
            <a:avLst/>
          </a:prstGeom>
          <a:noFill/>
        </p:spPr>
        <p:txBody>
          <a:bodyPr wrap="square" rtlCol="0">
            <a:spAutoFit/>
          </a:bodyPr>
          <a:lstStyle/>
          <a:p>
            <a:r>
              <a:rPr lang="en-US" dirty="0"/>
              <a:t>Lindsay et al., in prep</a:t>
            </a:r>
          </a:p>
        </p:txBody>
      </p:sp>
    </p:spTree>
    <p:extLst>
      <p:ext uri="{BB962C8B-B14F-4D97-AF65-F5344CB8AC3E}">
        <p14:creationId xmlns:p14="http://schemas.microsoft.com/office/powerpoint/2010/main" val="2957095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B45CC9-1BD9-C84A-9C1F-565E3664EB08}"/>
              </a:ext>
            </a:extLst>
          </p:cNvPr>
          <p:cNvSpPr>
            <a:spLocks noGrp="1"/>
          </p:cNvSpPr>
          <p:nvPr>
            <p:ph idx="1"/>
          </p:nvPr>
        </p:nvSpPr>
        <p:spPr>
          <a:xfrm>
            <a:off x="838200" y="1825625"/>
            <a:ext cx="3245285" cy="4351338"/>
          </a:xfrm>
        </p:spPr>
        <p:txBody>
          <a:bodyPr/>
          <a:lstStyle/>
          <a:p>
            <a:endParaRPr lang="en-US" dirty="0"/>
          </a:p>
        </p:txBody>
      </p:sp>
      <p:pic>
        <p:nvPicPr>
          <p:cNvPr id="5" name="Picture 4">
            <a:extLst>
              <a:ext uri="{FF2B5EF4-FFF2-40B4-BE49-F238E27FC236}">
                <a16:creationId xmlns:a16="http://schemas.microsoft.com/office/drawing/2014/main" id="{38A9973A-40A6-4941-986C-BBD2D1A4B9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166" y="1428592"/>
            <a:ext cx="7244638" cy="5429408"/>
          </a:xfrm>
          <a:prstGeom prst="rect">
            <a:avLst/>
          </a:prstGeom>
        </p:spPr>
      </p:pic>
      <p:pic>
        <p:nvPicPr>
          <p:cNvPr id="6" name="Picture 5">
            <a:extLst>
              <a:ext uri="{FF2B5EF4-FFF2-40B4-BE49-F238E27FC236}">
                <a16:creationId xmlns:a16="http://schemas.microsoft.com/office/drawing/2014/main" id="{C78F6DB4-EF9C-FC4A-9A9A-D4E833CBE935}"/>
              </a:ext>
            </a:extLst>
          </p:cNvPr>
          <p:cNvPicPr>
            <a:picLocks noChangeAspect="1"/>
          </p:cNvPicPr>
          <p:nvPr/>
        </p:nvPicPr>
        <p:blipFill>
          <a:blip r:embed="rId4"/>
          <a:stretch>
            <a:fillRect/>
          </a:stretch>
        </p:blipFill>
        <p:spPr>
          <a:xfrm>
            <a:off x="189807" y="0"/>
            <a:ext cx="11353800" cy="1294631"/>
          </a:xfrm>
          <a:prstGeom prst="rect">
            <a:avLst/>
          </a:prstGeom>
        </p:spPr>
      </p:pic>
      <p:sp>
        <p:nvSpPr>
          <p:cNvPr id="2" name="Title 1">
            <a:extLst>
              <a:ext uri="{FF2B5EF4-FFF2-40B4-BE49-F238E27FC236}">
                <a16:creationId xmlns:a16="http://schemas.microsoft.com/office/drawing/2014/main" id="{1B003843-72DD-4141-A4A4-8F216A874DB6}"/>
              </a:ext>
            </a:extLst>
          </p:cNvPr>
          <p:cNvSpPr>
            <a:spLocks noGrp="1"/>
          </p:cNvSpPr>
          <p:nvPr>
            <p:ph type="title"/>
          </p:nvPr>
        </p:nvSpPr>
        <p:spPr>
          <a:xfrm>
            <a:off x="70340" y="5013926"/>
            <a:ext cx="3245284" cy="1325563"/>
          </a:xfrm>
          <a:solidFill>
            <a:schemeClr val="bg1"/>
          </a:solidFill>
        </p:spPr>
        <p:txBody>
          <a:bodyPr/>
          <a:lstStyle/>
          <a:p>
            <a:pPr algn="ctr"/>
            <a:r>
              <a:rPr lang="en-US" dirty="0" err="1"/>
              <a:t>mcrB</a:t>
            </a:r>
            <a:r>
              <a:rPr lang="en-US" dirty="0"/>
              <a:t> tree</a:t>
            </a:r>
          </a:p>
        </p:txBody>
      </p:sp>
      <p:pic>
        <p:nvPicPr>
          <p:cNvPr id="4" name="Picture 3">
            <a:extLst>
              <a:ext uri="{FF2B5EF4-FFF2-40B4-BE49-F238E27FC236}">
                <a16:creationId xmlns:a16="http://schemas.microsoft.com/office/drawing/2014/main" id="{AAA483B0-3500-4348-B976-22F5C78772CF}"/>
              </a:ext>
            </a:extLst>
          </p:cNvPr>
          <p:cNvPicPr>
            <a:picLocks noChangeAspect="1"/>
          </p:cNvPicPr>
          <p:nvPr/>
        </p:nvPicPr>
        <p:blipFill>
          <a:blip r:embed="rId5"/>
          <a:stretch>
            <a:fillRect/>
          </a:stretch>
        </p:blipFill>
        <p:spPr>
          <a:xfrm>
            <a:off x="7705804" y="1636156"/>
            <a:ext cx="4486196" cy="801880"/>
          </a:xfrm>
          <a:prstGeom prst="rect">
            <a:avLst/>
          </a:prstGeom>
        </p:spPr>
      </p:pic>
      <p:pic>
        <p:nvPicPr>
          <p:cNvPr id="2052" name="Picture 4" descr="KEGG PATHWAY: Methane metabolism">
            <a:extLst>
              <a:ext uri="{FF2B5EF4-FFF2-40B4-BE49-F238E27FC236}">
                <a16:creationId xmlns:a16="http://schemas.microsoft.com/office/drawing/2014/main" id="{F61F640E-10FB-324C-8995-4E4A787EA9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5804" y="2394672"/>
            <a:ext cx="4518612" cy="378229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D243D8E4-7DE1-B94F-9484-26FF8057D854}"/>
              </a:ext>
            </a:extLst>
          </p:cNvPr>
          <p:cNvSpPr txBox="1">
            <a:spLocks/>
          </p:cNvSpPr>
          <p:nvPr/>
        </p:nvSpPr>
        <p:spPr>
          <a:xfrm>
            <a:off x="9526385" y="5425569"/>
            <a:ext cx="2698031" cy="1325563"/>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Complete pathways?</a:t>
            </a:r>
          </a:p>
        </p:txBody>
      </p:sp>
      <p:sp>
        <p:nvSpPr>
          <p:cNvPr id="8" name="TextBox 7">
            <a:extLst>
              <a:ext uri="{FF2B5EF4-FFF2-40B4-BE49-F238E27FC236}">
                <a16:creationId xmlns:a16="http://schemas.microsoft.com/office/drawing/2014/main" id="{77BE1DDF-1DF1-5947-BC94-FD8B350E855F}"/>
              </a:ext>
            </a:extLst>
          </p:cNvPr>
          <p:cNvSpPr txBox="1"/>
          <p:nvPr/>
        </p:nvSpPr>
        <p:spPr>
          <a:xfrm>
            <a:off x="7705804" y="6279381"/>
            <a:ext cx="1895301" cy="369332"/>
          </a:xfrm>
          <a:prstGeom prst="rect">
            <a:avLst/>
          </a:prstGeom>
          <a:noFill/>
        </p:spPr>
        <p:txBody>
          <a:bodyPr wrap="square" rtlCol="0">
            <a:spAutoFit/>
          </a:bodyPr>
          <a:lstStyle/>
          <a:p>
            <a:r>
              <a:rPr lang="en-US" dirty="0" err="1"/>
              <a:t>Genome.jp</a:t>
            </a:r>
            <a:endParaRPr lang="en-US" dirty="0"/>
          </a:p>
        </p:txBody>
      </p:sp>
      <p:sp>
        <p:nvSpPr>
          <p:cNvPr id="12" name="Title 1">
            <a:extLst>
              <a:ext uri="{FF2B5EF4-FFF2-40B4-BE49-F238E27FC236}">
                <a16:creationId xmlns:a16="http://schemas.microsoft.com/office/drawing/2014/main" id="{D9663B6C-7E98-5B4F-B7C5-549B16563A41}"/>
              </a:ext>
            </a:extLst>
          </p:cNvPr>
          <p:cNvSpPr txBox="1">
            <a:spLocks/>
          </p:cNvSpPr>
          <p:nvPr/>
        </p:nvSpPr>
        <p:spPr>
          <a:xfrm>
            <a:off x="9506507" y="993962"/>
            <a:ext cx="2427926" cy="525872"/>
          </a:xfrm>
          <a:prstGeom prst="rect">
            <a:avLst/>
          </a:prstGeom>
          <a:solidFill>
            <a:schemeClr val="bg1"/>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Distillate output</a:t>
            </a:r>
          </a:p>
        </p:txBody>
      </p:sp>
      <p:sp>
        <p:nvSpPr>
          <p:cNvPr id="13" name="Title 1">
            <a:extLst>
              <a:ext uri="{FF2B5EF4-FFF2-40B4-BE49-F238E27FC236}">
                <a16:creationId xmlns:a16="http://schemas.microsoft.com/office/drawing/2014/main" id="{9DA8E6CD-3210-3341-9899-5D947B41A761}"/>
              </a:ext>
            </a:extLst>
          </p:cNvPr>
          <p:cNvSpPr txBox="1">
            <a:spLocks/>
          </p:cNvSpPr>
          <p:nvPr/>
        </p:nvSpPr>
        <p:spPr>
          <a:xfrm>
            <a:off x="70340" y="5983797"/>
            <a:ext cx="3245284" cy="492145"/>
          </a:xfrm>
          <a:prstGeom prst="rect">
            <a:avLst/>
          </a:prstGeom>
          <a:solidFill>
            <a:schemeClr val="bg1"/>
          </a:solidFill>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(sequences gleaned from Raw output)</a:t>
            </a:r>
          </a:p>
        </p:txBody>
      </p:sp>
    </p:spTree>
    <p:extLst>
      <p:ext uri="{BB962C8B-B14F-4D97-AF65-F5344CB8AC3E}">
        <p14:creationId xmlns:p14="http://schemas.microsoft.com/office/powerpoint/2010/main" val="3010656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937E8-5BA0-354B-ACAC-979E162901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666CEE-CDEC-CE46-906F-794A42E7F1D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E96CDAA-3DF0-D044-A31F-F3EC40F04FE5}"/>
              </a:ext>
            </a:extLst>
          </p:cNvPr>
          <p:cNvPicPr>
            <a:picLocks noChangeAspect="1"/>
          </p:cNvPicPr>
          <p:nvPr/>
        </p:nvPicPr>
        <p:blipFill>
          <a:blip r:embed="rId3"/>
          <a:stretch>
            <a:fillRect/>
          </a:stretch>
        </p:blipFill>
        <p:spPr>
          <a:xfrm>
            <a:off x="236682" y="0"/>
            <a:ext cx="11718636" cy="6858000"/>
          </a:xfrm>
          <a:prstGeom prst="rect">
            <a:avLst/>
          </a:prstGeom>
        </p:spPr>
      </p:pic>
      <p:sp>
        <p:nvSpPr>
          <p:cNvPr id="5" name="TextBox 4">
            <a:extLst>
              <a:ext uri="{FF2B5EF4-FFF2-40B4-BE49-F238E27FC236}">
                <a16:creationId xmlns:a16="http://schemas.microsoft.com/office/drawing/2014/main" id="{BFA065D0-EB4A-644B-82AD-ECFED320D016}"/>
              </a:ext>
            </a:extLst>
          </p:cNvPr>
          <p:cNvSpPr txBox="1"/>
          <p:nvPr/>
        </p:nvSpPr>
        <p:spPr>
          <a:xfrm>
            <a:off x="0" y="6488152"/>
            <a:ext cx="2546252" cy="369332"/>
          </a:xfrm>
          <a:prstGeom prst="rect">
            <a:avLst/>
          </a:prstGeom>
          <a:solidFill>
            <a:schemeClr val="bg1"/>
          </a:solidFill>
        </p:spPr>
        <p:txBody>
          <a:bodyPr wrap="square" rtlCol="0">
            <a:spAutoFit/>
          </a:bodyPr>
          <a:lstStyle/>
          <a:p>
            <a:r>
              <a:rPr lang="en-US" dirty="0"/>
              <a:t>Shaffer et al., 2020</a:t>
            </a:r>
          </a:p>
        </p:txBody>
      </p:sp>
      <p:sp>
        <p:nvSpPr>
          <p:cNvPr id="6" name="TextBox 5">
            <a:extLst>
              <a:ext uri="{FF2B5EF4-FFF2-40B4-BE49-F238E27FC236}">
                <a16:creationId xmlns:a16="http://schemas.microsoft.com/office/drawing/2014/main" id="{9107B0AB-18D0-794C-BF59-FDDA7397B95C}"/>
              </a:ext>
            </a:extLst>
          </p:cNvPr>
          <p:cNvSpPr txBox="1"/>
          <p:nvPr/>
        </p:nvSpPr>
        <p:spPr>
          <a:xfrm>
            <a:off x="10682192" y="6556137"/>
            <a:ext cx="2546252"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668232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093197-DE07-2D40-8B54-F9CF2D6CACE7}"/>
              </a:ext>
            </a:extLst>
          </p:cNvPr>
          <p:cNvSpPr>
            <a:spLocks noGrp="1"/>
          </p:cNvSpPr>
          <p:nvPr>
            <p:ph idx="1"/>
          </p:nvPr>
        </p:nvSpPr>
        <p:spPr>
          <a:xfrm>
            <a:off x="838200" y="708537"/>
            <a:ext cx="10515600" cy="5811838"/>
          </a:xfrm>
        </p:spPr>
        <p:txBody>
          <a:bodyPr>
            <a:normAutofit fontScale="85000" lnSpcReduction="20000"/>
          </a:bodyPr>
          <a:lstStyle/>
          <a:p>
            <a:r>
              <a:rPr lang="en-US" dirty="0"/>
              <a:t>What other metabolism summaries are you interested in?  Try this command with your broad category of choice (as seen in </a:t>
            </a:r>
            <a:r>
              <a:rPr lang="en-US" dirty="0" err="1"/>
              <a:t>product.html</a:t>
            </a:r>
            <a:r>
              <a:rPr lang="en-US" dirty="0"/>
              <a:t>)</a:t>
            </a:r>
          </a:p>
          <a:p>
            <a:r>
              <a:rPr lang="en-US" dirty="0"/>
              <a:t>As a reminder - you will need to parse out the excel file sheets again, in case you want to look at different broad categories (other than energy)! </a:t>
            </a:r>
          </a:p>
          <a:p>
            <a:pPr marL="0" indent="0">
              <a:buNone/>
            </a:pPr>
            <a:r>
              <a:rPr lang="en-US" dirty="0"/>
              <a:t>Other exploratory ideas:</a:t>
            </a:r>
          </a:p>
          <a:p>
            <a:pPr marL="0" indent="0">
              <a:buNone/>
            </a:pPr>
            <a:r>
              <a:rPr lang="en-US" dirty="0"/>
              <a:t>How complete are individual pathways in this dataset? (as annotated by the DRAM pipeline?)</a:t>
            </a:r>
          </a:p>
          <a:p>
            <a:pPr marL="0" indent="0">
              <a:buNone/>
            </a:pPr>
            <a:r>
              <a:rPr lang="en-US" dirty="0"/>
              <a:t>	 1) how complete are cytochrome </a:t>
            </a:r>
            <a:r>
              <a:rPr lang="en-US" dirty="0" err="1"/>
              <a:t>bc</a:t>
            </a:r>
            <a:r>
              <a:rPr lang="en-US" dirty="0"/>
              <a:t> complexes from your SAGs of choice? 		(where can you find this data?)</a:t>
            </a:r>
          </a:p>
          <a:p>
            <a:pPr marL="0" indent="0">
              <a:buNone/>
            </a:pPr>
            <a:r>
              <a:rPr lang="en-US" dirty="0"/>
              <a:t>	 2) how complete are key carbon cycling pathways?  </a:t>
            </a:r>
          </a:p>
          <a:p>
            <a:pPr marL="0" indent="0">
              <a:buNone/>
            </a:pPr>
            <a:endParaRPr lang="en-US" dirty="0"/>
          </a:p>
          <a:p>
            <a:pPr marL="0" indent="0">
              <a:buNone/>
            </a:pPr>
            <a:r>
              <a:rPr lang="en-US" dirty="0"/>
              <a:t>We also have SAG data under /storage/</a:t>
            </a:r>
            <a:r>
              <a:rPr lang="en-US" dirty="0" err="1"/>
              <a:t>lesson_analyses</a:t>
            </a:r>
            <a:r>
              <a:rPr lang="en-US" dirty="0"/>
              <a:t>/annotations/.  Can you use the annotate and distill commands (from DRAM) to make summary </a:t>
            </a:r>
            <a:r>
              <a:rPr lang="en-US" dirty="0" err="1"/>
              <a:t>annotations.tsv</a:t>
            </a:r>
            <a:r>
              <a:rPr lang="en-US" dirty="0"/>
              <a:t>, </a:t>
            </a:r>
            <a:r>
              <a:rPr lang="en-US" dirty="0" err="1"/>
              <a:t>product.html</a:t>
            </a:r>
            <a:r>
              <a:rPr lang="en-US" dirty="0"/>
              <a:t> &amp; .</a:t>
            </a:r>
            <a:r>
              <a:rPr lang="en-US" dirty="0" err="1"/>
              <a:t>tsv</a:t>
            </a:r>
            <a:r>
              <a:rPr lang="en-US" dirty="0"/>
              <a:t>, </a:t>
            </a:r>
            <a:r>
              <a:rPr lang="en-US" dirty="0" err="1"/>
              <a:t>metabolism.xlsx</a:t>
            </a:r>
            <a:r>
              <a:rPr lang="en-US" dirty="0"/>
              <a:t>, of your choice of taxa?  </a:t>
            </a:r>
          </a:p>
          <a:p>
            <a:pPr marL="0" indent="0">
              <a:buNone/>
            </a:pPr>
            <a:r>
              <a:rPr lang="en-US" dirty="0"/>
              <a:t>	</a:t>
            </a:r>
          </a:p>
          <a:p>
            <a:pPr marL="0" indent="0">
              <a:buNone/>
            </a:pPr>
            <a:r>
              <a:rPr lang="en-US" dirty="0"/>
              <a:t>Keep in mind that DRAM also works with MAGs and other data types. </a:t>
            </a:r>
          </a:p>
        </p:txBody>
      </p:sp>
    </p:spTree>
    <p:extLst>
      <p:ext uri="{BB962C8B-B14F-4D97-AF65-F5344CB8AC3E}">
        <p14:creationId xmlns:p14="http://schemas.microsoft.com/office/powerpoint/2010/main" val="2439506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E4C86-20B7-3340-9781-5D19BFF1F0F8}"/>
              </a:ext>
            </a:extLst>
          </p:cNvPr>
          <p:cNvSpPr>
            <a:spLocks noGrp="1"/>
          </p:cNvSpPr>
          <p:nvPr>
            <p:ph type="title"/>
          </p:nvPr>
        </p:nvSpPr>
        <p:spPr/>
        <p:txBody>
          <a:bodyPr/>
          <a:lstStyle/>
          <a:p>
            <a:r>
              <a:rPr lang="en-US" dirty="0"/>
              <a:t>Guided questions for exploration:</a:t>
            </a:r>
          </a:p>
        </p:txBody>
      </p:sp>
      <p:sp>
        <p:nvSpPr>
          <p:cNvPr id="3" name="Content Placeholder 2">
            <a:extLst>
              <a:ext uri="{FF2B5EF4-FFF2-40B4-BE49-F238E27FC236}">
                <a16:creationId xmlns:a16="http://schemas.microsoft.com/office/drawing/2014/main" id="{9EE69243-A668-5C45-B0AC-D69887461AD7}"/>
              </a:ext>
            </a:extLst>
          </p:cNvPr>
          <p:cNvSpPr>
            <a:spLocks noGrp="1"/>
          </p:cNvSpPr>
          <p:nvPr>
            <p:ph idx="1"/>
          </p:nvPr>
        </p:nvSpPr>
        <p:spPr/>
        <p:txBody>
          <a:bodyPr/>
          <a:lstStyle/>
          <a:p>
            <a:pPr marL="514350" indent="-514350">
              <a:buAutoNum type="arabicParenR"/>
            </a:pPr>
            <a:r>
              <a:rPr lang="en-US" dirty="0"/>
              <a:t>What metabolic capabilities are present in cells belonging to the most abundant genus in GORG-Dark?</a:t>
            </a:r>
          </a:p>
          <a:p>
            <a:pPr marL="514350" indent="-514350">
              <a:buAutoNum type="arabicParenR"/>
            </a:pPr>
            <a:r>
              <a:rPr lang="en-US" dirty="0"/>
              <a:t>Are any cells capable of {insert interesting metabolism here}?</a:t>
            </a:r>
          </a:p>
          <a:p>
            <a:pPr marL="457200" lvl="1" indent="0">
              <a:buNone/>
            </a:pPr>
            <a:r>
              <a:rPr lang="en-US" dirty="0"/>
              <a:t>	What might be a good first step in locating a metabolism of interest?</a:t>
            </a:r>
          </a:p>
          <a:p>
            <a:pPr marL="514350" indent="-514350">
              <a:buAutoNum type="arabicParenR"/>
            </a:pPr>
            <a:r>
              <a:rPr lang="en-US" dirty="0"/>
              <a:t>If you have a cell capable of carbon fixation, how complete is the pathway?  Are ‘key genes’ present? </a:t>
            </a:r>
          </a:p>
          <a:p>
            <a:pPr marL="514350" indent="-514350">
              <a:buAutoNum type="arabicParenR"/>
            </a:pPr>
            <a:endParaRPr lang="en-US" dirty="0"/>
          </a:p>
          <a:p>
            <a:endParaRPr lang="en-US" dirty="0"/>
          </a:p>
        </p:txBody>
      </p:sp>
    </p:spTree>
    <p:extLst>
      <p:ext uri="{BB962C8B-B14F-4D97-AF65-F5344CB8AC3E}">
        <p14:creationId xmlns:p14="http://schemas.microsoft.com/office/powerpoint/2010/main" val="3986162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93172-06B6-9F4E-85AC-F76523AA2834}"/>
              </a:ext>
            </a:extLst>
          </p:cNvPr>
          <p:cNvSpPr>
            <a:spLocks noGrp="1"/>
          </p:cNvSpPr>
          <p:nvPr>
            <p:ph type="title"/>
          </p:nvPr>
        </p:nvSpPr>
        <p:spPr/>
        <p:txBody>
          <a:bodyPr/>
          <a:lstStyle/>
          <a:p>
            <a:r>
              <a:rPr lang="en-US" dirty="0" err="1"/>
              <a:t>Prokka</a:t>
            </a:r>
            <a:endParaRPr lang="en-US" dirty="0"/>
          </a:p>
        </p:txBody>
      </p:sp>
      <p:sp>
        <p:nvSpPr>
          <p:cNvPr id="3" name="Content Placeholder 2">
            <a:extLst>
              <a:ext uri="{FF2B5EF4-FFF2-40B4-BE49-F238E27FC236}">
                <a16:creationId xmlns:a16="http://schemas.microsoft.com/office/drawing/2014/main" id="{4FD34CC5-A4F8-9846-BF4C-D5FDED047A36}"/>
              </a:ext>
            </a:extLst>
          </p:cNvPr>
          <p:cNvSpPr>
            <a:spLocks noGrp="1"/>
          </p:cNvSpPr>
          <p:nvPr>
            <p:ph idx="1"/>
          </p:nvPr>
        </p:nvSpPr>
        <p:spPr>
          <a:xfrm>
            <a:off x="838201" y="1825625"/>
            <a:ext cx="4473388" cy="4351338"/>
          </a:xfrm>
        </p:spPr>
        <p:txBody>
          <a:bodyPr/>
          <a:lstStyle/>
          <a:p>
            <a:r>
              <a:rPr lang="en-US" dirty="0"/>
              <a:t>First command line software tool to fully annotate bacterial, archaeal, and viral genomes</a:t>
            </a:r>
          </a:p>
          <a:p>
            <a:r>
              <a:rPr lang="en-US" dirty="0"/>
              <a:t>Relies on external feature prediction tools to ID the coordinates of genomic features within contigs</a:t>
            </a:r>
          </a:p>
        </p:txBody>
      </p:sp>
      <p:pic>
        <p:nvPicPr>
          <p:cNvPr id="1026" name="Picture 2">
            <a:extLst>
              <a:ext uri="{FF2B5EF4-FFF2-40B4-BE49-F238E27FC236}">
                <a16:creationId xmlns:a16="http://schemas.microsoft.com/office/drawing/2014/main" id="{F807EFC2-EA06-3F45-B0A5-E4F22A183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5557" y="476156"/>
            <a:ext cx="672644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171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00D32-DB5F-9C44-8091-B211C919EE3A}"/>
              </a:ext>
            </a:extLst>
          </p:cNvPr>
          <p:cNvSpPr>
            <a:spLocks noGrp="1"/>
          </p:cNvSpPr>
          <p:nvPr>
            <p:ph type="title"/>
          </p:nvPr>
        </p:nvSpPr>
        <p:spPr/>
        <p:txBody>
          <a:bodyPr/>
          <a:lstStyle/>
          <a:p>
            <a:r>
              <a:rPr lang="en-US" dirty="0" err="1"/>
              <a:t>Prokka</a:t>
            </a:r>
            <a:endParaRPr lang="en-US" dirty="0"/>
          </a:p>
        </p:txBody>
      </p:sp>
      <p:sp>
        <p:nvSpPr>
          <p:cNvPr id="3" name="Content Placeholder 2">
            <a:extLst>
              <a:ext uri="{FF2B5EF4-FFF2-40B4-BE49-F238E27FC236}">
                <a16:creationId xmlns:a16="http://schemas.microsoft.com/office/drawing/2014/main" id="{234048AE-D807-E641-BFD4-232AC94789C3}"/>
              </a:ext>
            </a:extLst>
          </p:cNvPr>
          <p:cNvSpPr>
            <a:spLocks noGrp="1"/>
          </p:cNvSpPr>
          <p:nvPr>
            <p:ph idx="1"/>
          </p:nvPr>
        </p:nvSpPr>
        <p:spPr/>
        <p:txBody>
          <a:bodyPr/>
          <a:lstStyle/>
          <a:p>
            <a:r>
              <a:rPr lang="en-US" b="0" i="0" dirty="0">
                <a:solidFill>
                  <a:srgbClr val="1F2328"/>
                </a:solidFill>
                <a:effectLst/>
                <a:latin typeface="-apple-system"/>
              </a:rPr>
              <a:t>For the protein coding genes, the function is inferred by comparison to databases of known proteins in a hierarchical matter. </a:t>
            </a:r>
          </a:p>
          <a:p>
            <a:r>
              <a:rPr lang="en-US" b="0" i="0" dirty="0">
                <a:solidFill>
                  <a:srgbClr val="1F2328"/>
                </a:solidFill>
                <a:effectLst/>
                <a:latin typeface="-apple-system"/>
              </a:rPr>
              <a:t>Briefly, </a:t>
            </a:r>
            <a:r>
              <a:rPr lang="en-US" b="0" i="0" dirty="0" err="1">
                <a:solidFill>
                  <a:srgbClr val="1F2328"/>
                </a:solidFill>
                <a:effectLst/>
                <a:latin typeface="-apple-system"/>
              </a:rPr>
              <a:t>prokka</a:t>
            </a:r>
            <a:r>
              <a:rPr lang="en-US" b="0" i="0" dirty="0">
                <a:solidFill>
                  <a:srgbClr val="1F2328"/>
                </a:solidFill>
                <a:effectLst/>
                <a:latin typeface="-apple-system"/>
              </a:rPr>
              <a:t> first searches, using </a:t>
            </a:r>
            <a:r>
              <a:rPr lang="en-US" b="0" i="0" u="none" strike="noStrike" dirty="0">
                <a:effectLst/>
                <a:latin typeface="-apple-system"/>
                <a:hlinkClick r:id="rId2"/>
              </a:rPr>
              <a:t>BLAST+</a:t>
            </a:r>
            <a:r>
              <a:rPr lang="en-US" b="0" i="0" dirty="0">
                <a:solidFill>
                  <a:srgbClr val="1F2328"/>
                </a:solidFill>
                <a:effectLst/>
                <a:latin typeface="-apple-system"/>
              </a:rPr>
              <a:t>, three (small but well curated) databases, </a:t>
            </a:r>
            <a:r>
              <a:rPr lang="en-US" b="0" i="0" u="none" strike="noStrike" dirty="0">
                <a:effectLst/>
                <a:latin typeface="-apple-system"/>
                <a:hlinkClick r:id="rId3"/>
              </a:rPr>
              <a:t>ISfinder</a:t>
            </a:r>
            <a:r>
              <a:rPr lang="en-US" b="0" i="0" dirty="0">
                <a:solidFill>
                  <a:srgbClr val="1F2328"/>
                </a:solidFill>
                <a:effectLst/>
                <a:latin typeface="-apple-system"/>
              </a:rPr>
              <a:t>, </a:t>
            </a:r>
            <a:r>
              <a:rPr lang="en-US" b="0" i="0" u="none" strike="noStrike" dirty="0">
                <a:effectLst/>
                <a:latin typeface="-apple-system"/>
                <a:hlinkClick r:id="rId4"/>
              </a:rPr>
              <a:t>NCBI Bacterial Antimicrobial Resistance Reference Gene Database</a:t>
            </a:r>
            <a:r>
              <a:rPr lang="en-US" b="0" i="0" dirty="0">
                <a:solidFill>
                  <a:srgbClr val="1F2328"/>
                </a:solidFill>
                <a:effectLst/>
                <a:latin typeface="-apple-system"/>
              </a:rPr>
              <a:t>, </a:t>
            </a:r>
            <a:r>
              <a:rPr lang="en-US" b="0" i="0" u="none" strike="noStrike" dirty="0">
                <a:effectLst/>
                <a:latin typeface="-apple-system"/>
                <a:hlinkClick r:id="rId5"/>
              </a:rPr>
              <a:t>UniProtKB (SwissProt)</a:t>
            </a:r>
            <a:r>
              <a:rPr lang="en-US" b="0" i="0" dirty="0">
                <a:solidFill>
                  <a:srgbClr val="1F2328"/>
                </a:solidFill>
                <a:effectLst/>
                <a:latin typeface="-apple-system"/>
              </a:rPr>
              <a:t>. </a:t>
            </a:r>
          </a:p>
          <a:p>
            <a:r>
              <a:rPr lang="en-US" b="0" i="0" dirty="0">
                <a:solidFill>
                  <a:srgbClr val="1F2328"/>
                </a:solidFill>
                <a:effectLst/>
                <a:latin typeface="-apple-system"/>
              </a:rPr>
              <a:t>Then </a:t>
            </a:r>
            <a:r>
              <a:rPr lang="en-US" b="0" i="0" u="none" strike="noStrike" dirty="0">
                <a:effectLst/>
                <a:latin typeface="-apple-system"/>
                <a:hlinkClick r:id="rId6"/>
              </a:rPr>
              <a:t>HMMER3</a:t>
            </a:r>
            <a:r>
              <a:rPr lang="en-US" b="0" i="0" dirty="0">
                <a:solidFill>
                  <a:srgbClr val="1F2328"/>
                </a:solidFill>
                <a:effectLst/>
                <a:latin typeface="-apple-system"/>
              </a:rPr>
              <a:t> is used for similarity searching against protein family profiles (mostly bacterial specific).</a:t>
            </a:r>
            <a:endParaRPr lang="en-US" dirty="0"/>
          </a:p>
        </p:txBody>
      </p:sp>
    </p:spTree>
    <p:extLst>
      <p:ext uri="{BB962C8B-B14F-4D97-AF65-F5344CB8AC3E}">
        <p14:creationId xmlns:p14="http://schemas.microsoft.com/office/powerpoint/2010/main" val="3366792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08C81-9F3C-7446-8D5A-670CF12DD4A3}"/>
              </a:ext>
            </a:extLst>
          </p:cNvPr>
          <p:cNvSpPr>
            <a:spLocks noGrp="1"/>
          </p:cNvSpPr>
          <p:nvPr>
            <p:ph type="title"/>
          </p:nvPr>
        </p:nvSpPr>
        <p:spPr>
          <a:xfrm>
            <a:off x="838200" y="18255"/>
            <a:ext cx="10515600" cy="1325563"/>
          </a:xfrm>
        </p:spPr>
        <p:txBody>
          <a:bodyPr/>
          <a:lstStyle/>
          <a:p>
            <a:r>
              <a:rPr lang="en-US" dirty="0" err="1"/>
              <a:t>Prokka</a:t>
            </a:r>
            <a:endParaRPr lang="en-US" dirty="0"/>
          </a:p>
        </p:txBody>
      </p:sp>
      <p:sp>
        <p:nvSpPr>
          <p:cNvPr id="3" name="Content Placeholder 2">
            <a:extLst>
              <a:ext uri="{FF2B5EF4-FFF2-40B4-BE49-F238E27FC236}">
                <a16:creationId xmlns:a16="http://schemas.microsoft.com/office/drawing/2014/main" id="{6D89D732-9C63-5148-8E59-F2F29CD65250}"/>
              </a:ext>
            </a:extLst>
          </p:cNvPr>
          <p:cNvSpPr>
            <a:spLocks noGrp="1"/>
          </p:cNvSpPr>
          <p:nvPr>
            <p:ph idx="1"/>
          </p:nvPr>
        </p:nvSpPr>
        <p:spPr>
          <a:xfrm>
            <a:off x="838200" y="1112931"/>
            <a:ext cx="6087035" cy="4351338"/>
          </a:xfrm>
        </p:spPr>
        <p:txBody>
          <a:bodyPr/>
          <a:lstStyle/>
          <a:p>
            <a:r>
              <a:rPr lang="en-US" dirty="0"/>
              <a:t>SCGC deliverable – let’s see what this file looks like</a:t>
            </a:r>
          </a:p>
          <a:p>
            <a:pPr marL="0" indent="0">
              <a:buNone/>
            </a:pPr>
            <a:r>
              <a:rPr lang="en-US" dirty="0"/>
              <a:t>/storage/data/sag-data/</a:t>
            </a:r>
            <a:r>
              <a:rPr lang="en-US" dirty="0" err="1"/>
              <a:t>gorg</a:t>
            </a:r>
            <a:r>
              <a:rPr lang="en-US" dirty="0"/>
              <a:t>-dark/v1_deliverables/</a:t>
            </a:r>
          </a:p>
        </p:txBody>
      </p:sp>
      <p:pic>
        <p:nvPicPr>
          <p:cNvPr id="4" name="Picture 3">
            <a:extLst>
              <a:ext uri="{FF2B5EF4-FFF2-40B4-BE49-F238E27FC236}">
                <a16:creationId xmlns:a16="http://schemas.microsoft.com/office/drawing/2014/main" id="{5B3973E4-73A9-4243-A37D-EE846D6AF00F}"/>
              </a:ext>
            </a:extLst>
          </p:cNvPr>
          <p:cNvPicPr>
            <a:picLocks noChangeAspect="1"/>
          </p:cNvPicPr>
          <p:nvPr/>
        </p:nvPicPr>
        <p:blipFill>
          <a:blip r:embed="rId3"/>
          <a:stretch>
            <a:fillRect/>
          </a:stretch>
        </p:blipFill>
        <p:spPr>
          <a:xfrm>
            <a:off x="145303" y="3444875"/>
            <a:ext cx="7302500" cy="3048000"/>
          </a:xfrm>
          <a:prstGeom prst="rect">
            <a:avLst/>
          </a:prstGeom>
        </p:spPr>
      </p:pic>
      <p:pic>
        <p:nvPicPr>
          <p:cNvPr id="2050" name="Picture 2">
            <a:extLst>
              <a:ext uri="{FF2B5EF4-FFF2-40B4-BE49-F238E27FC236}">
                <a16:creationId xmlns:a16="http://schemas.microsoft.com/office/drawing/2014/main" id="{1067E07E-BF04-E44A-8493-0FF96C52A8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5663" y="15875"/>
            <a:ext cx="49863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447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25E81-1D57-4B40-BC9D-CCDFFE1FC1E0}"/>
              </a:ext>
            </a:extLst>
          </p:cNvPr>
          <p:cNvSpPr>
            <a:spLocks noGrp="1"/>
          </p:cNvSpPr>
          <p:nvPr>
            <p:ph type="title"/>
          </p:nvPr>
        </p:nvSpPr>
        <p:spPr/>
        <p:txBody>
          <a:bodyPr/>
          <a:lstStyle/>
          <a:p>
            <a:r>
              <a:rPr lang="en-US" dirty="0"/>
              <a:t>DRAM</a:t>
            </a:r>
          </a:p>
        </p:txBody>
      </p:sp>
      <p:sp>
        <p:nvSpPr>
          <p:cNvPr id="3" name="Content Placeholder 2">
            <a:extLst>
              <a:ext uri="{FF2B5EF4-FFF2-40B4-BE49-F238E27FC236}">
                <a16:creationId xmlns:a16="http://schemas.microsoft.com/office/drawing/2014/main" id="{9C13B384-7CD0-9846-A3AB-8C3FCE6530B1}"/>
              </a:ext>
            </a:extLst>
          </p:cNvPr>
          <p:cNvSpPr>
            <a:spLocks noGrp="1"/>
          </p:cNvSpPr>
          <p:nvPr>
            <p:ph idx="1"/>
          </p:nvPr>
        </p:nvSpPr>
        <p:spPr>
          <a:xfrm>
            <a:off x="838200" y="1825625"/>
            <a:ext cx="6463553" cy="4351338"/>
          </a:xfrm>
        </p:spPr>
        <p:txBody>
          <a:bodyPr>
            <a:normAutofit fontScale="92500" lnSpcReduction="10000"/>
          </a:bodyPr>
          <a:lstStyle/>
          <a:p>
            <a:r>
              <a:rPr lang="en-US" b="0" i="0" u="none" strike="noStrike" dirty="0">
                <a:effectLst/>
                <a:latin typeface="-apple-system"/>
                <a:hlinkClick r:id="rId2"/>
              </a:rPr>
              <a:t>DRAM</a:t>
            </a:r>
            <a:r>
              <a:rPr lang="en-US" b="0" i="0" dirty="0">
                <a:solidFill>
                  <a:srgbClr val="1F2328"/>
                </a:solidFill>
                <a:effectLst/>
                <a:latin typeface="-apple-system"/>
              </a:rPr>
              <a:t> has been recently developed for the annotation of genomes and viral contigs. Besides the identification of individual genes, DRAM attempts to put information into context: to assign them to metabolic pathways. </a:t>
            </a:r>
          </a:p>
          <a:p>
            <a:r>
              <a:rPr lang="en-US" b="0" i="0" dirty="0">
                <a:solidFill>
                  <a:srgbClr val="1F2328"/>
                </a:solidFill>
                <a:effectLst/>
                <a:latin typeface="-apple-system"/>
              </a:rPr>
              <a:t>Predicted amino acid sequences are searched with: </a:t>
            </a:r>
            <a:r>
              <a:rPr lang="en-US" b="0" i="0" u="none" strike="noStrike" dirty="0">
                <a:effectLst/>
                <a:latin typeface="-apple-system"/>
                <a:hlinkClick r:id="rId3"/>
              </a:rPr>
              <a:t>KEGG</a:t>
            </a:r>
            <a:r>
              <a:rPr lang="en-US" b="0" i="0" dirty="0">
                <a:solidFill>
                  <a:srgbClr val="1F2328"/>
                </a:solidFill>
                <a:effectLst/>
                <a:latin typeface="-apple-system"/>
              </a:rPr>
              <a:t>, </a:t>
            </a:r>
            <a:r>
              <a:rPr lang="en-US" b="0" i="0" u="none" strike="noStrike" dirty="0">
                <a:effectLst/>
                <a:latin typeface="-apple-system"/>
                <a:hlinkClick r:id="rId4"/>
              </a:rPr>
              <a:t>Pfam</a:t>
            </a:r>
            <a:r>
              <a:rPr lang="en-US" b="0" i="0" dirty="0">
                <a:solidFill>
                  <a:srgbClr val="1F2328"/>
                </a:solidFill>
                <a:effectLst/>
                <a:latin typeface="-apple-system"/>
              </a:rPr>
              <a:t>, </a:t>
            </a:r>
            <a:r>
              <a:rPr lang="en-US" b="0" i="0" u="none" strike="noStrike" dirty="0">
                <a:effectLst/>
                <a:latin typeface="-apple-system"/>
                <a:hlinkClick r:id="rId5"/>
              </a:rPr>
              <a:t>UniRef90</a:t>
            </a:r>
            <a:r>
              <a:rPr lang="en-US" b="0" i="0" dirty="0">
                <a:solidFill>
                  <a:srgbClr val="1F2328"/>
                </a:solidFill>
                <a:effectLst/>
                <a:latin typeface="-apple-system"/>
              </a:rPr>
              <a:t> and </a:t>
            </a:r>
            <a:r>
              <a:rPr lang="en-US" b="0" i="0" u="none" strike="noStrike" dirty="0">
                <a:effectLst/>
                <a:latin typeface="-apple-system"/>
                <a:hlinkClick r:id="rId6"/>
              </a:rPr>
              <a:t>MEROPS</a:t>
            </a:r>
            <a:r>
              <a:rPr lang="en-US" b="0" i="0" dirty="0">
                <a:solidFill>
                  <a:srgbClr val="1F2328"/>
                </a:solidFill>
                <a:effectLst/>
                <a:latin typeface="-apple-system"/>
              </a:rPr>
              <a:t> using </a:t>
            </a:r>
            <a:r>
              <a:rPr lang="en-US" b="0" i="0" u="none" strike="noStrike" dirty="0">
                <a:effectLst/>
                <a:latin typeface="-apple-system"/>
                <a:hlinkClick r:id="rId7"/>
              </a:rPr>
              <a:t>MMseqs2</a:t>
            </a:r>
            <a:r>
              <a:rPr lang="en-US" b="0" i="0" dirty="0">
                <a:solidFill>
                  <a:srgbClr val="1F2328"/>
                </a:solidFill>
                <a:effectLst/>
                <a:latin typeface="-apple-system"/>
              </a:rPr>
              <a:t>.</a:t>
            </a:r>
          </a:p>
          <a:p>
            <a:r>
              <a:rPr lang="en-US" b="0" i="0" dirty="0">
                <a:solidFill>
                  <a:srgbClr val="1F2328"/>
                </a:solidFill>
                <a:effectLst/>
                <a:latin typeface="-apple-system"/>
              </a:rPr>
              <a:t>Additionally, HHMER3 is used for HMM profile searches of </a:t>
            </a:r>
            <a:r>
              <a:rPr lang="en-US" b="0" i="0" u="none" strike="noStrike" dirty="0">
                <a:effectLst/>
                <a:latin typeface="-apple-system"/>
                <a:hlinkClick r:id="rId8"/>
              </a:rPr>
              <a:t>dbCAN</a:t>
            </a:r>
            <a:r>
              <a:rPr lang="en-US" b="0" i="0" dirty="0">
                <a:solidFill>
                  <a:srgbClr val="1F2328"/>
                </a:solidFill>
                <a:effectLst/>
                <a:latin typeface="-apple-system"/>
              </a:rPr>
              <a:t> and </a:t>
            </a:r>
            <a:r>
              <a:rPr lang="en-US" b="0" i="0" u="none" strike="noStrike" dirty="0">
                <a:effectLst/>
                <a:latin typeface="-apple-system"/>
                <a:hlinkClick r:id="rId9"/>
              </a:rPr>
              <a:t>VOGDB</a:t>
            </a:r>
            <a:r>
              <a:rPr lang="en-US" b="0" i="0" dirty="0">
                <a:solidFill>
                  <a:srgbClr val="1F2328"/>
                </a:solidFill>
                <a:effectLst/>
                <a:latin typeface="-apple-system"/>
              </a:rPr>
              <a:t>.</a:t>
            </a:r>
            <a:endParaRPr lang="en-US" dirty="0"/>
          </a:p>
        </p:txBody>
      </p:sp>
      <p:pic>
        <p:nvPicPr>
          <p:cNvPr id="3076" name="Picture 4">
            <a:extLst>
              <a:ext uri="{FF2B5EF4-FFF2-40B4-BE49-F238E27FC236}">
                <a16:creationId xmlns:a16="http://schemas.microsoft.com/office/drawing/2014/main" id="{85244CFA-EF0E-3E40-9285-BEA2BC191A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15263" y="0"/>
            <a:ext cx="437673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64DAE1A-530E-2348-A466-2CFFD6DA99FC}"/>
              </a:ext>
            </a:extLst>
          </p:cNvPr>
          <p:cNvSpPr txBox="1"/>
          <p:nvPr/>
        </p:nvSpPr>
        <p:spPr>
          <a:xfrm>
            <a:off x="0" y="6488152"/>
            <a:ext cx="2546252" cy="369332"/>
          </a:xfrm>
          <a:prstGeom prst="rect">
            <a:avLst/>
          </a:prstGeom>
          <a:solidFill>
            <a:schemeClr val="bg1"/>
          </a:solidFill>
        </p:spPr>
        <p:txBody>
          <a:bodyPr wrap="square" rtlCol="0">
            <a:spAutoFit/>
          </a:bodyPr>
          <a:lstStyle/>
          <a:p>
            <a:r>
              <a:rPr lang="en-US" dirty="0"/>
              <a:t>Shaffer et al., 2020</a:t>
            </a:r>
          </a:p>
        </p:txBody>
      </p:sp>
    </p:spTree>
    <p:extLst>
      <p:ext uri="{BB962C8B-B14F-4D97-AF65-F5344CB8AC3E}">
        <p14:creationId xmlns:p14="http://schemas.microsoft.com/office/powerpoint/2010/main" val="3334263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6A7B7-12B6-8D40-8E72-60783F8D9E36}"/>
              </a:ext>
            </a:extLst>
          </p:cNvPr>
          <p:cNvSpPr>
            <a:spLocks noGrp="1"/>
          </p:cNvSpPr>
          <p:nvPr>
            <p:ph type="title"/>
          </p:nvPr>
        </p:nvSpPr>
        <p:spPr/>
        <p:txBody>
          <a:bodyPr/>
          <a:lstStyle/>
          <a:p>
            <a:r>
              <a:rPr lang="en-US" dirty="0"/>
              <a:t>DRAM</a:t>
            </a:r>
          </a:p>
        </p:txBody>
      </p:sp>
      <p:sp>
        <p:nvSpPr>
          <p:cNvPr id="3" name="Content Placeholder 2">
            <a:extLst>
              <a:ext uri="{FF2B5EF4-FFF2-40B4-BE49-F238E27FC236}">
                <a16:creationId xmlns:a16="http://schemas.microsoft.com/office/drawing/2014/main" id="{D4681094-53E6-0747-8024-1B31B9FCCA7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ABC8E07-80FD-4C49-8713-1BB0056382E1}"/>
              </a:ext>
            </a:extLst>
          </p:cNvPr>
          <p:cNvPicPr>
            <a:picLocks noChangeAspect="1"/>
          </p:cNvPicPr>
          <p:nvPr/>
        </p:nvPicPr>
        <p:blipFill>
          <a:blip r:embed="rId3"/>
          <a:stretch>
            <a:fillRect/>
          </a:stretch>
        </p:blipFill>
        <p:spPr>
          <a:xfrm>
            <a:off x="673100" y="1825625"/>
            <a:ext cx="10845800" cy="4749800"/>
          </a:xfrm>
          <a:prstGeom prst="rect">
            <a:avLst/>
          </a:prstGeom>
        </p:spPr>
      </p:pic>
      <p:sp>
        <p:nvSpPr>
          <p:cNvPr id="6" name="Rectangle 5">
            <a:extLst>
              <a:ext uri="{FF2B5EF4-FFF2-40B4-BE49-F238E27FC236}">
                <a16:creationId xmlns:a16="http://schemas.microsoft.com/office/drawing/2014/main" id="{6F2B2854-EF86-B846-8293-01B6FAD06CE4}"/>
              </a:ext>
            </a:extLst>
          </p:cNvPr>
          <p:cNvSpPr/>
          <p:nvPr/>
        </p:nvSpPr>
        <p:spPr>
          <a:xfrm>
            <a:off x="2254469" y="1513490"/>
            <a:ext cx="7062952" cy="662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719AF3B-B6DB-D042-BF1E-B8A18F607C1A}"/>
              </a:ext>
            </a:extLst>
          </p:cNvPr>
          <p:cNvSpPr txBox="1"/>
          <p:nvPr/>
        </p:nvSpPr>
        <p:spPr>
          <a:xfrm>
            <a:off x="0" y="6488152"/>
            <a:ext cx="2546252" cy="369332"/>
          </a:xfrm>
          <a:prstGeom prst="rect">
            <a:avLst/>
          </a:prstGeom>
          <a:solidFill>
            <a:schemeClr val="bg1"/>
          </a:solidFill>
        </p:spPr>
        <p:txBody>
          <a:bodyPr wrap="square" rtlCol="0">
            <a:spAutoFit/>
          </a:bodyPr>
          <a:lstStyle/>
          <a:p>
            <a:r>
              <a:rPr lang="en-US" dirty="0"/>
              <a:t>Shaffer et al., 2020</a:t>
            </a:r>
          </a:p>
        </p:txBody>
      </p:sp>
    </p:spTree>
    <p:extLst>
      <p:ext uri="{BB962C8B-B14F-4D97-AF65-F5344CB8AC3E}">
        <p14:creationId xmlns:p14="http://schemas.microsoft.com/office/powerpoint/2010/main" val="1513325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B33FB-6D43-BA44-B58B-8903F336573D}"/>
              </a:ext>
            </a:extLst>
          </p:cNvPr>
          <p:cNvSpPr>
            <a:spLocks noGrp="1"/>
          </p:cNvSpPr>
          <p:nvPr>
            <p:ph type="title"/>
          </p:nvPr>
        </p:nvSpPr>
        <p:spPr/>
        <p:txBody>
          <a:bodyPr/>
          <a:lstStyle/>
          <a:p>
            <a:r>
              <a:rPr lang="en-US" dirty="0"/>
              <a:t>Running DRAM for analysis… </a:t>
            </a:r>
          </a:p>
        </p:txBody>
      </p:sp>
      <p:sp>
        <p:nvSpPr>
          <p:cNvPr id="3" name="Content Placeholder 2">
            <a:extLst>
              <a:ext uri="{FF2B5EF4-FFF2-40B4-BE49-F238E27FC236}">
                <a16:creationId xmlns:a16="http://schemas.microsoft.com/office/drawing/2014/main" id="{46A96FAB-CC44-5C4E-903A-D5F7EAE3DA72}"/>
              </a:ext>
            </a:extLst>
          </p:cNvPr>
          <p:cNvSpPr>
            <a:spLocks noGrp="1"/>
          </p:cNvSpPr>
          <p:nvPr>
            <p:ph idx="1"/>
          </p:nvPr>
        </p:nvSpPr>
        <p:spPr/>
        <p:txBody>
          <a:bodyPr/>
          <a:lstStyle/>
          <a:p>
            <a:r>
              <a:rPr lang="en-US" dirty="0"/>
              <a:t>First, identify 1-2 SAGs of interest – you can choose based on GORG annotations, or lineage identity</a:t>
            </a:r>
          </a:p>
          <a:p>
            <a:r>
              <a:rPr lang="en-US" dirty="0"/>
              <a:t>Then, we will run the DRAM commands so that they can run during the lecture </a:t>
            </a:r>
            <a:endParaRPr lang="en-US" dirty="0">
              <a:sym typeface="Wingdings" pitchFamily="2" charset="2"/>
            </a:endParaRPr>
          </a:p>
          <a:p>
            <a:pPr marL="0" indent="0">
              <a:buNone/>
            </a:pPr>
            <a:r>
              <a:rPr lang="en-US" dirty="0">
                <a:sym typeface="Wingdings" pitchFamily="2" charset="2"/>
              </a:rPr>
              <a:t>-then coffee break(?)-</a:t>
            </a:r>
          </a:p>
          <a:p>
            <a:r>
              <a:rPr lang="en-US" dirty="0">
                <a:sym typeface="Wingdings" pitchFamily="2" charset="2"/>
              </a:rPr>
              <a:t>Analysis of outputs, how we can manipulate it at a larger scale, and a deeper dive into </a:t>
            </a:r>
            <a:r>
              <a:rPr lang="en-US" dirty="0" err="1">
                <a:sym typeface="Wingdings" pitchFamily="2" charset="2"/>
              </a:rPr>
              <a:t>misannotations</a:t>
            </a:r>
            <a:r>
              <a:rPr lang="en-US" dirty="0">
                <a:sym typeface="Wingdings" pitchFamily="2" charset="2"/>
              </a:rPr>
              <a:t> </a:t>
            </a:r>
            <a:endParaRPr lang="en-US" dirty="0"/>
          </a:p>
        </p:txBody>
      </p:sp>
    </p:spTree>
    <p:extLst>
      <p:ext uri="{BB962C8B-B14F-4D97-AF65-F5344CB8AC3E}">
        <p14:creationId xmlns:p14="http://schemas.microsoft.com/office/powerpoint/2010/main" val="218563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C3B1CF-B07D-B942-961B-618C640DA7F2}"/>
              </a:ext>
            </a:extLst>
          </p:cNvPr>
          <p:cNvSpPr txBox="1">
            <a:spLocks/>
          </p:cNvSpPr>
          <p:nvPr/>
        </p:nvSpPr>
        <p:spPr>
          <a:xfrm>
            <a:off x="451605" y="1725478"/>
            <a:ext cx="11157299" cy="1826921"/>
          </a:xfrm>
          <a:prstGeom prst="rect">
            <a:avLst/>
          </a:prstGeom>
        </p:spPr>
        <p:txBody>
          <a:bodyPr vert="horz" lIns="121920" tIns="60960" rIns="121920" bIns="6096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6400" b="1" dirty="0">
                <a:solidFill>
                  <a:srgbClr val="BFD541"/>
                </a:solidFill>
                <a:latin typeface="+mn-lt"/>
                <a:ea typeface="Roboto Black" panose="02000000000000000000" pitchFamily="2" charset="0"/>
                <a:cs typeface="Roboto Black" panose="02000000000000000000" pitchFamily="2" charset="0"/>
              </a:rPr>
              <a:t>DRAM annotation outputs</a:t>
            </a:r>
          </a:p>
          <a:p>
            <a:pPr algn="l"/>
            <a:r>
              <a:rPr lang="en-US" sz="5733" i="1" dirty="0">
                <a:solidFill>
                  <a:srgbClr val="1CACE3"/>
                </a:solidFill>
                <a:latin typeface="+mn-lt"/>
                <a:ea typeface="Roboto Black" panose="02000000000000000000" pitchFamily="2" charset="0"/>
                <a:cs typeface="Roboto Black" panose="02000000000000000000" pitchFamily="2" charset="0"/>
              </a:rPr>
              <a:t>with further caveats!</a:t>
            </a:r>
          </a:p>
        </p:txBody>
      </p:sp>
    </p:spTree>
    <p:extLst>
      <p:ext uri="{BB962C8B-B14F-4D97-AF65-F5344CB8AC3E}">
        <p14:creationId xmlns:p14="http://schemas.microsoft.com/office/powerpoint/2010/main" val="29299422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11070</TotalTime>
  <Words>1632</Words>
  <Application>Microsoft Macintosh PowerPoint</Application>
  <PresentationFormat>Widescreen</PresentationFormat>
  <Paragraphs>143</Paragraphs>
  <Slides>24</Slides>
  <Notes>11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-apple-system</vt:lpstr>
      <vt:lpstr>Arial</vt:lpstr>
      <vt:lpstr>Calibri</vt:lpstr>
      <vt:lpstr>Calibri Light</vt:lpstr>
      <vt:lpstr>Office Theme</vt:lpstr>
      <vt:lpstr>PowerPoint Presentation</vt:lpstr>
      <vt:lpstr>Annotation</vt:lpstr>
      <vt:lpstr>Prokka</vt:lpstr>
      <vt:lpstr>Prokka</vt:lpstr>
      <vt:lpstr>Prokka</vt:lpstr>
      <vt:lpstr>DRAM</vt:lpstr>
      <vt:lpstr>DRAM</vt:lpstr>
      <vt:lpstr>Running DRAM for analysis… </vt:lpstr>
      <vt:lpstr>PowerPoint Presentation</vt:lpstr>
      <vt:lpstr>DRAM outputs</vt:lpstr>
      <vt:lpstr>PowerPoint Presentation</vt:lpstr>
      <vt:lpstr>PowerPoint Presentation</vt:lpstr>
      <vt:lpstr>KEGG Visualization</vt:lpstr>
      <vt:lpstr>Misannotations, or genes involved in multiple pathways (ascribed to other functions) </vt:lpstr>
      <vt:lpstr>PowerPoint Presentation</vt:lpstr>
      <vt:lpstr>Check databases (KEGG)</vt:lpstr>
      <vt:lpstr>Other ways to check for potential misannotations?  Or divergence?</vt:lpstr>
      <vt:lpstr>PowerPoint Presentation</vt:lpstr>
      <vt:lpstr>Other Misannotations?</vt:lpstr>
      <vt:lpstr>PowerPoint Presentation</vt:lpstr>
      <vt:lpstr>mcrB tree</vt:lpstr>
      <vt:lpstr>PowerPoint Presentation</vt:lpstr>
      <vt:lpstr>PowerPoint Presentation</vt:lpstr>
      <vt:lpstr>Guided questions for exploration: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DRAM outputs</dc:title>
  <dc:creator>Lindsay, Melody</dc:creator>
  <cp:lastModifiedBy>Lindsay, Melody</cp:lastModifiedBy>
  <cp:revision>26</cp:revision>
  <dcterms:created xsi:type="dcterms:W3CDTF">2022-03-30T17:49:58Z</dcterms:created>
  <dcterms:modified xsi:type="dcterms:W3CDTF">2024-03-29T22:00:46Z</dcterms:modified>
</cp:coreProperties>
</file>